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5"/>
  </p:sldMasterIdLst>
  <p:notesMasterIdLst>
    <p:notesMasterId r:id="rId26"/>
  </p:notesMasterIdLst>
  <p:handoutMasterIdLst>
    <p:handoutMasterId r:id="rId27"/>
  </p:handoutMasterIdLst>
  <p:sldIdLst>
    <p:sldId id="263" r:id="rId6"/>
    <p:sldId id="264" r:id="rId7"/>
    <p:sldId id="269" r:id="rId8"/>
    <p:sldId id="287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5" r:id="rId23"/>
    <p:sldId id="286" r:id="rId24"/>
    <p:sldId id="268" r:id="rId25"/>
  </p:sldIdLst>
  <p:sldSz cx="9144000" cy="5143500" type="screen16x9"/>
  <p:notesSz cx="6797675" cy="9928225"/>
  <p:defaultTextStyle>
    <a:defPPr>
      <a:defRPr lang="en-GB"/>
    </a:defPPr>
    <a:lvl1pPr algn="l" defTabSz="851942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1pPr>
    <a:lvl2pPr marL="425178" indent="31731" algn="l" defTabSz="851942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2pPr>
    <a:lvl3pPr marL="851942" indent="61873" algn="l" defTabSz="851942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3pPr>
    <a:lvl4pPr marL="1278703" indent="92016" algn="l" defTabSz="851942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4pPr>
    <a:lvl5pPr marL="1705470" indent="122159" algn="l" defTabSz="851942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5pPr>
    <a:lvl6pPr marL="2284536" algn="l" defTabSz="913814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6pPr>
    <a:lvl7pPr marL="2741442" algn="l" defTabSz="913814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7pPr>
    <a:lvl8pPr marL="3198350" algn="l" defTabSz="913814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8pPr>
    <a:lvl9pPr marL="3655257" algn="l" defTabSz="913814" rtl="0" eaLnBrk="1" latinLnBrk="0" hangingPunct="1">
      <a:defRPr sz="17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8E52EB3-C8A1-45DD-8755-F92B7B5455BE}">
          <p14:sldIdLst>
            <p14:sldId id="263"/>
            <p14:sldId id="264"/>
            <p14:sldId id="269"/>
            <p14:sldId id="287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5"/>
            <p14:sldId id="286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41" userDrawn="1">
          <p15:clr>
            <a:srgbClr val="A4A3A4"/>
          </p15:clr>
        </p15:guide>
        <p15:guide id="2" pos="2721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  <p15:guide id="4" pos="28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D3E"/>
    <a:srgbClr val="13022D"/>
    <a:srgbClr val="120228"/>
    <a:srgbClr val="14022E"/>
    <a:srgbClr val="000000"/>
    <a:srgbClr val="FFFFFF"/>
    <a:srgbClr val="A6A6A6"/>
    <a:srgbClr val="CE2256"/>
    <a:srgbClr val="005C7E"/>
    <a:srgbClr val="F582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853" autoAdjust="0"/>
  </p:normalViewPr>
  <p:slideViewPr>
    <p:cSldViewPr snapToObjects="1">
      <p:cViewPr varScale="1">
        <p:scale>
          <a:sx n="85" d="100"/>
          <a:sy n="85" d="100"/>
        </p:scale>
        <p:origin x="1363" y="48"/>
      </p:cViewPr>
      <p:guideLst>
        <p:guide orient="horz" pos="2041"/>
        <p:guide pos="2721"/>
        <p:guide orient="horz" pos="1620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0" d="100"/>
          <a:sy n="80" d="100"/>
        </p:scale>
        <p:origin x="4014" y="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24" Type="http://schemas.openxmlformats.org/officeDocument/2006/relationships/slide" Target="slides/slide19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647436-6BB9-46DA-9FAB-6B6ED4D99337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5DA70A3-905D-490D-AE73-9AF0A7F80119}">
      <dgm:prSet phldrT="[Text]"/>
      <dgm:spPr>
        <a:xfrm>
          <a:off x="2025905" y="1481473"/>
          <a:ext cx="1346526" cy="1346526"/>
        </a:xfrm>
        <a:prstGeom prst="ellipse">
          <a:avLst/>
        </a:prstGeom>
        <a:solidFill>
          <a:srgbClr val="CD2456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Military Utility</a:t>
          </a:r>
        </a:p>
      </dgm:t>
    </dgm:pt>
    <dgm:pt modelId="{93C8E846-E152-4B7E-8BA9-10A037D8F86C}" type="parTrans" cxnId="{47B6820C-AA72-4A8C-BAB3-ADECE0CD3C20}">
      <dgm:prSet/>
      <dgm:spPr/>
      <dgm:t>
        <a:bodyPr/>
        <a:lstStyle/>
        <a:p>
          <a:endParaRPr lang="en-GB"/>
        </a:p>
      </dgm:t>
    </dgm:pt>
    <dgm:pt modelId="{9C115892-C5BF-42AA-85D3-8D5EAA839C62}" type="sibTrans" cxnId="{47B6820C-AA72-4A8C-BAB3-ADECE0CD3C20}">
      <dgm:prSet/>
      <dgm:spPr/>
      <dgm:t>
        <a:bodyPr/>
        <a:lstStyle/>
        <a:p>
          <a:endParaRPr lang="en-GB"/>
        </a:p>
      </dgm:t>
    </dgm:pt>
    <dgm:pt modelId="{25E4A3D8-5496-4931-AFD9-DE7564D8EB98}">
      <dgm:prSet phldrT="[Text]" custT="1"/>
      <dgm:spPr>
        <a:xfrm>
          <a:off x="453905" y="947869"/>
          <a:ext cx="1279200" cy="536404"/>
        </a:xfrm>
        <a:prstGeom prst="roundRect">
          <a:avLst>
            <a:gd name="adj" fmla="val 10000"/>
          </a:avLst>
        </a:prstGeom>
        <a:solidFill>
          <a:srgbClr val="7B67A8">
            <a:lumMod val="60000"/>
            <a:lumOff val="4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1400" b="1" dirty="0">
              <a:solidFill>
                <a:srgbClr val="14022E"/>
              </a:solidFill>
              <a:latin typeface="Arial" panose="020B0604020202020204"/>
              <a:ea typeface="+mn-ea"/>
              <a:cs typeface="+mn-cs"/>
            </a:rPr>
            <a:t>Effectiveness</a:t>
          </a:r>
          <a:endParaRPr lang="en-GB" sz="1100" b="1" dirty="0">
            <a:solidFill>
              <a:srgbClr val="14022E"/>
            </a:solidFill>
            <a:latin typeface="Arial" panose="020B0604020202020204"/>
            <a:ea typeface="+mn-ea"/>
            <a:cs typeface="+mn-cs"/>
          </a:endParaRPr>
        </a:p>
      </dgm:t>
    </dgm:pt>
    <dgm:pt modelId="{0DEEA567-B98A-4175-9F5D-E0B8DF257209}" type="parTrans" cxnId="{D00A7967-DED9-4C96-8983-6E43D52ABF4A}">
      <dgm:prSet/>
      <dgm:spPr>
        <a:xfrm rot="12618624">
          <a:off x="1016861" y="1307162"/>
          <a:ext cx="1121376" cy="383760"/>
        </a:xfrm>
        <a:prstGeom prst="leftArrow">
          <a:avLst>
            <a:gd name="adj1" fmla="val 60000"/>
            <a:gd name="adj2" fmla="val 50000"/>
          </a:avLst>
        </a:prstGeom>
        <a:solidFill>
          <a:srgbClr val="CD2456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724EFF07-1A3E-4DC2-B928-354461D86926}" type="sibTrans" cxnId="{D00A7967-DED9-4C96-8983-6E43D52ABF4A}">
      <dgm:prSet/>
      <dgm:spPr/>
      <dgm:t>
        <a:bodyPr/>
        <a:lstStyle/>
        <a:p>
          <a:endParaRPr lang="en-GB"/>
        </a:p>
      </dgm:t>
    </dgm:pt>
    <dgm:pt modelId="{A22D53F0-9EB8-4CAB-AC37-81EE3695E4CD}">
      <dgm:prSet phldrT="[Text]" custT="1"/>
      <dgm:spPr>
        <a:xfrm>
          <a:off x="2059568" y="122138"/>
          <a:ext cx="1279200" cy="536568"/>
        </a:xfrm>
        <a:prstGeom prst="roundRect">
          <a:avLst>
            <a:gd name="adj" fmla="val 10000"/>
          </a:avLst>
        </a:prstGeom>
        <a:solidFill>
          <a:srgbClr val="2EB5B2">
            <a:lumMod val="60000"/>
            <a:lumOff val="4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1400" b="1" dirty="0">
              <a:solidFill>
                <a:srgbClr val="14022E"/>
              </a:solidFill>
              <a:latin typeface="Arial" panose="020B0604020202020204"/>
              <a:ea typeface="+mn-ea"/>
              <a:cs typeface="+mn-cs"/>
            </a:rPr>
            <a:t>Suitability</a:t>
          </a:r>
          <a:endParaRPr lang="en-GB" sz="1100" b="1" dirty="0">
            <a:solidFill>
              <a:srgbClr val="14022E"/>
            </a:solidFill>
            <a:latin typeface="Arial" panose="020B0604020202020204"/>
            <a:ea typeface="+mn-ea"/>
            <a:cs typeface="+mn-cs"/>
          </a:endParaRPr>
        </a:p>
      </dgm:t>
    </dgm:pt>
    <dgm:pt modelId="{EE15527B-DD09-4164-B1F3-7F5A52A595BB}" type="parTrans" cxnId="{96AB8EF4-FD2D-4781-ACF3-EC3A63C2C80B}">
      <dgm:prSet/>
      <dgm:spPr>
        <a:xfrm rot="16200000">
          <a:off x="2183647" y="714064"/>
          <a:ext cx="1031043" cy="383760"/>
        </a:xfrm>
        <a:prstGeom prst="leftArrow">
          <a:avLst>
            <a:gd name="adj1" fmla="val 60000"/>
            <a:gd name="adj2" fmla="val 50000"/>
          </a:avLst>
        </a:prstGeom>
        <a:solidFill>
          <a:srgbClr val="CD2456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EEC9D9F8-4AC5-43D5-A6BA-2A122838C88F}" type="sibTrans" cxnId="{96AB8EF4-FD2D-4781-ACF3-EC3A63C2C80B}">
      <dgm:prSet/>
      <dgm:spPr/>
      <dgm:t>
        <a:bodyPr/>
        <a:lstStyle/>
        <a:p>
          <a:endParaRPr lang="en-GB"/>
        </a:p>
      </dgm:t>
    </dgm:pt>
    <dgm:pt modelId="{A59AFA27-6F34-4D55-8A76-F130CB593128}">
      <dgm:prSet phldrT="[Text]"/>
      <dgm:spPr>
        <a:xfrm>
          <a:off x="3641108" y="1114489"/>
          <a:ext cx="1279200" cy="536404"/>
        </a:xfrm>
        <a:prstGeom prst="roundRect">
          <a:avLst>
            <a:gd name="adj" fmla="val 10000"/>
          </a:avLst>
        </a:prstGeom>
        <a:solidFill>
          <a:srgbClr val="36BCEE">
            <a:lumMod val="60000"/>
            <a:lumOff val="4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b="1" dirty="0">
              <a:solidFill>
                <a:srgbClr val="14022E"/>
              </a:solidFill>
              <a:latin typeface="Arial" panose="020B0604020202020204"/>
              <a:ea typeface="+mn-ea"/>
              <a:cs typeface="+mn-cs"/>
            </a:rPr>
            <a:t>Affordability</a:t>
          </a:r>
        </a:p>
      </dgm:t>
    </dgm:pt>
    <dgm:pt modelId="{C193C755-F328-430B-8B72-9E79B77C2495}" type="parTrans" cxnId="{0E4EDED9-B066-403C-BFCC-377F0389FF6D}">
      <dgm:prSet/>
      <dgm:spPr>
        <a:xfrm rot="20038812">
          <a:off x="3305858" y="1416051"/>
          <a:ext cx="1026891" cy="383760"/>
        </a:xfrm>
        <a:prstGeom prst="leftArrow">
          <a:avLst>
            <a:gd name="adj1" fmla="val 60000"/>
            <a:gd name="adj2" fmla="val 50000"/>
          </a:avLst>
        </a:prstGeom>
        <a:solidFill>
          <a:srgbClr val="CD2456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/>
        </a:p>
      </dgm:t>
    </dgm:pt>
    <dgm:pt modelId="{7F325D45-02FE-488C-A271-1BDE5932DB42}" type="sibTrans" cxnId="{0E4EDED9-B066-403C-BFCC-377F0389FF6D}">
      <dgm:prSet/>
      <dgm:spPr/>
      <dgm:t>
        <a:bodyPr/>
        <a:lstStyle/>
        <a:p>
          <a:endParaRPr lang="en-GB"/>
        </a:p>
      </dgm:t>
    </dgm:pt>
    <dgm:pt modelId="{0193E68A-02F6-49DD-9032-357C8BD9B15A}" type="pres">
      <dgm:prSet presAssocID="{43647436-6BB9-46DA-9FAB-6B6ED4D9933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CBB54CC-97E0-43A3-95D8-1DE15E255813}" type="pres">
      <dgm:prSet presAssocID="{B5DA70A3-905D-490D-AE73-9AF0A7F80119}" presName="centerShape" presStyleLbl="node0" presStyleIdx="0" presStyleCnt="1"/>
      <dgm:spPr/>
    </dgm:pt>
    <dgm:pt modelId="{A4B26D56-320C-4536-AA79-01A84640521D}" type="pres">
      <dgm:prSet presAssocID="{0DEEA567-B98A-4175-9F5D-E0B8DF257209}" presName="parTrans" presStyleLbl="bgSibTrans2D1" presStyleIdx="0" presStyleCnt="3"/>
      <dgm:spPr/>
    </dgm:pt>
    <dgm:pt modelId="{2A2A550F-D1AC-4C08-B3E6-81F4F98D0D7F}" type="pres">
      <dgm:prSet presAssocID="{25E4A3D8-5496-4931-AFD9-DE7564D8EB98}" presName="node" presStyleLbl="node1" presStyleIdx="0" presStyleCnt="3" custScaleY="52416" custRadScaleRad="105418" custRadScaleInc="-7816">
        <dgm:presLayoutVars>
          <dgm:bulletEnabled val="1"/>
        </dgm:presLayoutVars>
      </dgm:prSet>
      <dgm:spPr/>
    </dgm:pt>
    <dgm:pt modelId="{D2770468-3756-4DF1-A24C-24381E623C03}" type="pres">
      <dgm:prSet presAssocID="{EE15527B-DD09-4164-B1F3-7F5A52A595BB}" presName="parTrans" presStyleLbl="bgSibTrans2D1" presStyleIdx="1" presStyleCnt="3"/>
      <dgm:spPr/>
    </dgm:pt>
    <dgm:pt modelId="{471B30F2-9E8D-4041-854C-83E33F3A2B80}" type="pres">
      <dgm:prSet presAssocID="{A22D53F0-9EB8-4CAB-AC37-81EE3695E4CD}" presName="node" presStyleLbl="node1" presStyleIdx="1" presStyleCnt="3" custScaleY="52432">
        <dgm:presLayoutVars>
          <dgm:bulletEnabled val="1"/>
        </dgm:presLayoutVars>
      </dgm:prSet>
      <dgm:spPr/>
    </dgm:pt>
    <dgm:pt modelId="{0B67418C-E6CD-418E-93E3-772E9EFC6A69}" type="pres">
      <dgm:prSet presAssocID="{C193C755-F328-430B-8B72-9E79B77C2495}" presName="parTrans" presStyleLbl="bgSibTrans2D1" presStyleIdx="2" presStyleCnt="3"/>
      <dgm:spPr/>
    </dgm:pt>
    <dgm:pt modelId="{10C7BDF4-B702-4A58-9AEF-1FC15B942202}" type="pres">
      <dgm:prSet presAssocID="{A59AFA27-6F34-4D55-8A76-F130CB593128}" presName="node" presStyleLbl="node1" presStyleIdx="2" presStyleCnt="3" custScaleY="52416" custRadScaleRad="99751" custRadScaleInc="14967">
        <dgm:presLayoutVars>
          <dgm:bulletEnabled val="1"/>
        </dgm:presLayoutVars>
      </dgm:prSet>
      <dgm:spPr/>
    </dgm:pt>
  </dgm:ptLst>
  <dgm:cxnLst>
    <dgm:cxn modelId="{47B6820C-AA72-4A8C-BAB3-ADECE0CD3C20}" srcId="{43647436-6BB9-46DA-9FAB-6B6ED4D99337}" destId="{B5DA70A3-905D-490D-AE73-9AF0A7F80119}" srcOrd="0" destOrd="0" parTransId="{93C8E846-E152-4B7E-8BA9-10A037D8F86C}" sibTransId="{9C115892-C5BF-42AA-85D3-8D5EAA839C62}"/>
    <dgm:cxn modelId="{3AA76C0F-F32E-4257-9735-EE219FAFA743}" type="presOf" srcId="{C193C755-F328-430B-8B72-9E79B77C2495}" destId="{0B67418C-E6CD-418E-93E3-772E9EFC6A69}" srcOrd="0" destOrd="0" presId="urn:microsoft.com/office/officeart/2005/8/layout/radial4"/>
    <dgm:cxn modelId="{BDE68C18-34D0-48B8-93A9-AD74AB7D53FB}" type="presOf" srcId="{0DEEA567-B98A-4175-9F5D-E0B8DF257209}" destId="{A4B26D56-320C-4536-AA79-01A84640521D}" srcOrd="0" destOrd="0" presId="urn:microsoft.com/office/officeart/2005/8/layout/radial4"/>
    <dgm:cxn modelId="{B455842B-ADE7-4EE4-BE15-FEB721D5ED40}" type="presOf" srcId="{A22D53F0-9EB8-4CAB-AC37-81EE3695E4CD}" destId="{471B30F2-9E8D-4041-854C-83E33F3A2B80}" srcOrd="0" destOrd="0" presId="urn:microsoft.com/office/officeart/2005/8/layout/radial4"/>
    <dgm:cxn modelId="{FBF74542-B559-4907-AF53-5E7AEFBFA2C3}" type="presOf" srcId="{43647436-6BB9-46DA-9FAB-6B6ED4D99337}" destId="{0193E68A-02F6-49DD-9032-357C8BD9B15A}" srcOrd="0" destOrd="0" presId="urn:microsoft.com/office/officeart/2005/8/layout/radial4"/>
    <dgm:cxn modelId="{D00A7967-DED9-4C96-8983-6E43D52ABF4A}" srcId="{B5DA70A3-905D-490D-AE73-9AF0A7F80119}" destId="{25E4A3D8-5496-4931-AFD9-DE7564D8EB98}" srcOrd="0" destOrd="0" parTransId="{0DEEA567-B98A-4175-9F5D-E0B8DF257209}" sibTransId="{724EFF07-1A3E-4DC2-B928-354461D86926}"/>
    <dgm:cxn modelId="{DB2FF492-577B-4A9C-B4C8-918633CDD188}" type="presOf" srcId="{EE15527B-DD09-4164-B1F3-7F5A52A595BB}" destId="{D2770468-3756-4DF1-A24C-24381E623C03}" srcOrd="0" destOrd="0" presId="urn:microsoft.com/office/officeart/2005/8/layout/radial4"/>
    <dgm:cxn modelId="{27F22897-E9AC-4C14-99E8-3D4D6367C011}" type="presOf" srcId="{B5DA70A3-905D-490D-AE73-9AF0A7F80119}" destId="{5CBB54CC-97E0-43A3-95D8-1DE15E255813}" srcOrd="0" destOrd="0" presId="urn:microsoft.com/office/officeart/2005/8/layout/radial4"/>
    <dgm:cxn modelId="{25AD8BB8-1F08-40B2-95BC-AC09C487204E}" type="presOf" srcId="{25E4A3D8-5496-4931-AFD9-DE7564D8EB98}" destId="{2A2A550F-D1AC-4C08-B3E6-81F4F98D0D7F}" srcOrd="0" destOrd="0" presId="urn:microsoft.com/office/officeart/2005/8/layout/radial4"/>
    <dgm:cxn modelId="{0E4EDED9-B066-403C-BFCC-377F0389FF6D}" srcId="{B5DA70A3-905D-490D-AE73-9AF0A7F80119}" destId="{A59AFA27-6F34-4D55-8A76-F130CB593128}" srcOrd="2" destOrd="0" parTransId="{C193C755-F328-430B-8B72-9E79B77C2495}" sibTransId="{7F325D45-02FE-488C-A271-1BDE5932DB42}"/>
    <dgm:cxn modelId="{96AB8EF4-FD2D-4781-ACF3-EC3A63C2C80B}" srcId="{B5DA70A3-905D-490D-AE73-9AF0A7F80119}" destId="{A22D53F0-9EB8-4CAB-AC37-81EE3695E4CD}" srcOrd="1" destOrd="0" parTransId="{EE15527B-DD09-4164-B1F3-7F5A52A595BB}" sibTransId="{EEC9D9F8-4AC5-43D5-A6BA-2A122838C88F}"/>
    <dgm:cxn modelId="{7C0191FF-049C-472E-B7A7-44553F7E25D4}" type="presOf" srcId="{A59AFA27-6F34-4D55-8A76-F130CB593128}" destId="{10C7BDF4-B702-4A58-9AEF-1FC15B942202}" srcOrd="0" destOrd="0" presId="urn:microsoft.com/office/officeart/2005/8/layout/radial4"/>
    <dgm:cxn modelId="{58271725-99F0-440D-B170-F675B3B913E4}" type="presParOf" srcId="{0193E68A-02F6-49DD-9032-357C8BD9B15A}" destId="{5CBB54CC-97E0-43A3-95D8-1DE15E255813}" srcOrd="0" destOrd="0" presId="urn:microsoft.com/office/officeart/2005/8/layout/radial4"/>
    <dgm:cxn modelId="{03FDAF71-E12E-4752-A937-F5134F246EDB}" type="presParOf" srcId="{0193E68A-02F6-49DD-9032-357C8BD9B15A}" destId="{A4B26D56-320C-4536-AA79-01A84640521D}" srcOrd="1" destOrd="0" presId="urn:microsoft.com/office/officeart/2005/8/layout/radial4"/>
    <dgm:cxn modelId="{21395192-7292-4F72-860B-CAA3E992B1B4}" type="presParOf" srcId="{0193E68A-02F6-49DD-9032-357C8BD9B15A}" destId="{2A2A550F-D1AC-4C08-B3E6-81F4F98D0D7F}" srcOrd="2" destOrd="0" presId="urn:microsoft.com/office/officeart/2005/8/layout/radial4"/>
    <dgm:cxn modelId="{E7BDD05C-D0E5-4926-B418-F0DF86D7B83C}" type="presParOf" srcId="{0193E68A-02F6-49DD-9032-357C8BD9B15A}" destId="{D2770468-3756-4DF1-A24C-24381E623C03}" srcOrd="3" destOrd="0" presId="urn:microsoft.com/office/officeart/2005/8/layout/radial4"/>
    <dgm:cxn modelId="{4622A49E-70E4-47A0-9611-BE655F93364F}" type="presParOf" srcId="{0193E68A-02F6-49DD-9032-357C8BD9B15A}" destId="{471B30F2-9E8D-4041-854C-83E33F3A2B80}" srcOrd="4" destOrd="0" presId="urn:microsoft.com/office/officeart/2005/8/layout/radial4"/>
    <dgm:cxn modelId="{7513EE59-A38D-42B1-84BE-5869F3E0C177}" type="presParOf" srcId="{0193E68A-02F6-49DD-9032-357C8BD9B15A}" destId="{0B67418C-E6CD-418E-93E3-772E9EFC6A69}" srcOrd="5" destOrd="0" presId="urn:microsoft.com/office/officeart/2005/8/layout/radial4"/>
    <dgm:cxn modelId="{E21C7CFC-5361-473B-93B0-72193A99A42E}" type="presParOf" srcId="{0193E68A-02F6-49DD-9032-357C8BD9B15A}" destId="{10C7BDF4-B702-4A58-9AEF-1FC15B94220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B54CC-97E0-43A3-95D8-1DE15E255813}">
      <dsp:nvSpPr>
        <dsp:cNvPr id="0" name=""/>
        <dsp:cNvSpPr/>
      </dsp:nvSpPr>
      <dsp:spPr>
        <a:xfrm>
          <a:off x="2025905" y="1481473"/>
          <a:ext cx="1346526" cy="1346526"/>
        </a:xfrm>
        <a:prstGeom prst="ellipse">
          <a:avLst/>
        </a:prstGeom>
        <a:solidFill>
          <a:srgbClr val="CD2456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Military Utility</a:t>
          </a:r>
        </a:p>
      </dsp:txBody>
      <dsp:txXfrm>
        <a:off x="2223099" y="1678667"/>
        <a:ext cx="952138" cy="952138"/>
      </dsp:txXfrm>
    </dsp:sp>
    <dsp:sp modelId="{A4B26D56-320C-4536-AA79-01A84640521D}">
      <dsp:nvSpPr>
        <dsp:cNvPr id="0" name=""/>
        <dsp:cNvSpPr/>
      </dsp:nvSpPr>
      <dsp:spPr>
        <a:xfrm rot="12618624">
          <a:off x="1016861" y="1307162"/>
          <a:ext cx="1121376" cy="383760"/>
        </a:xfrm>
        <a:prstGeom prst="leftArrow">
          <a:avLst>
            <a:gd name="adj1" fmla="val 60000"/>
            <a:gd name="adj2" fmla="val 50000"/>
          </a:avLst>
        </a:prstGeom>
        <a:solidFill>
          <a:srgbClr val="CD2456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A550F-D1AC-4C08-B3E6-81F4F98D0D7F}">
      <dsp:nvSpPr>
        <dsp:cNvPr id="0" name=""/>
        <dsp:cNvSpPr/>
      </dsp:nvSpPr>
      <dsp:spPr>
        <a:xfrm>
          <a:off x="453905" y="947869"/>
          <a:ext cx="1279200" cy="536404"/>
        </a:xfrm>
        <a:prstGeom prst="roundRect">
          <a:avLst>
            <a:gd name="adj" fmla="val 10000"/>
          </a:avLst>
        </a:prstGeom>
        <a:solidFill>
          <a:srgbClr val="7B67A8">
            <a:lumMod val="60000"/>
            <a:lumOff val="4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rgbClr val="14022E"/>
              </a:solidFill>
              <a:latin typeface="Arial" panose="020B0604020202020204"/>
              <a:ea typeface="+mn-ea"/>
              <a:cs typeface="+mn-cs"/>
            </a:rPr>
            <a:t>Effectiveness</a:t>
          </a:r>
          <a:endParaRPr lang="en-GB" sz="1100" b="1" kern="1200" dirty="0">
            <a:solidFill>
              <a:srgbClr val="14022E"/>
            </a:solidFill>
            <a:latin typeface="Arial" panose="020B0604020202020204"/>
            <a:ea typeface="+mn-ea"/>
            <a:cs typeface="+mn-cs"/>
          </a:endParaRPr>
        </a:p>
      </dsp:txBody>
      <dsp:txXfrm>
        <a:off x="469616" y="963580"/>
        <a:ext cx="1247778" cy="504982"/>
      </dsp:txXfrm>
    </dsp:sp>
    <dsp:sp modelId="{D2770468-3756-4DF1-A24C-24381E623C03}">
      <dsp:nvSpPr>
        <dsp:cNvPr id="0" name=""/>
        <dsp:cNvSpPr/>
      </dsp:nvSpPr>
      <dsp:spPr>
        <a:xfrm rot="16200000">
          <a:off x="2183647" y="714064"/>
          <a:ext cx="1031043" cy="383760"/>
        </a:xfrm>
        <a:prstGeom prst="leftArrow">
          <a:avLst>
            <a:gd name="adj1" fmla="val 60000"/>
            <a:gd name="adj2" fmla="val 50000"/>
          </a:avLst>
        </a:prstGeom>
        <a:solidFill>
          <a:srgbClr val="CD2456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1B30F2-9E8D-4041-854C-83E33F3A2B80}">
      <dsp:nvSpPr>
        <dsp:cNvPr id="0" name=""/>
        <dsp:cNvSpPr/>
      </dsp:nvSpPr>
      <dsp:spPr>
        <a:xfrm>
          <a:off x="2059568" y="122138"/>
          <a:ext cx="1279200" cy="536568"/>
        </a:xfrm>
        <a:prstGeom prst="roundRect">
          <a:avLst>
            <a:gd name="adj" fmla="val 10000"/>
          </a:avLst>
        </a:prstGeom>
        <a:solidFill>
          <a:srgbClr val="2EB5B2">
            <a:lumMod val="60000"/>
            <a:lumOff val="4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rgbClr val="14022E"/>
              </a:solidFill>
              <a:latin typeface="Arial" panose="020B0604020202020204"/>
              <a:ea typeface="+mn-ea"/>
              <a:cs typeface="+mn-cs"/>
            </a:rPr>
            <a:t>Suitability</a:t>
          </a:r>
          <a:endParaRPr lang="en-GB" sz="1100" b="1" kern="1200" dirty="0">
            <a:solidFill>
              <a:srgbClr val="14022E"/>
            </a:solidFill>
            <a:latin typeface="Arial" panose="020B0604020202020204"/>
            <a:ea typeface="+mn-ea"/>
            <a:cs typeface="+mn-cs"/>
          </a:endParaRPr>
        </a:p>
      </dsp:txBody>
      <dsp:txXfrm>
        <a:off x="2075284" y="137854"/>
        <a:ext cx="1247768" cy="505136"/>
      </dsp:txXfrm>
    </dsp:sp>
    <dsp:sp modelId="{0B67418C-E6CD-418E-93E3-772E9EFC6A69}">
      <dsp:nvSpPr>
        <dsp:cNvPr id="0" name=""/>
        <dsp:cNvSpPr/>
      </dsp:nvSpPr>
      <dsp:spPr>
        <a:xfrm rot="20038812">
          <a:off x="3305858" y="1416051"/>
          <a:ext cx="1026891" cy="383760"/>
        </a:xfrm>
        <a:prstGeom prst="leftArrow">
          <a:avLst>
            <a:gd name="adj1" fmla="val 60000"/>
            <a:gd name="adj2" fmla="val 50000"/>
          </a:avLst>
        </a:prstGeom>
        <a:solidFill>
          <a:srgbClr val="CD2456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C7BDF4-B702-4A58-9AEF-1FC15B942202}">
      <dsp:nvSpPr>
        <dsp:cNvPr id="0" name=""/>
        <dsp:cNvSpPr/>
      </dsp:nvSpPr>
      <dsp:spPr>
        <a:xfrm>
          <a:off x="3641108" y="1114489"/>
          <a:ext cx="1279200" cy="536404"/>
        </a:xfrm>
        <a:prstGeom prst="roundRect">
          <a:avLst>
            <a:gd name="adj" fmla="val 10000"/>
          </a:avLst>
        </a:prstGeom>
        <a:solidFill>
          <a:srgbClr val="36BCEE">
            <a:lumMod val="60000"/>
            <a:lumOff val="4000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rgbClr val="14022E"/>
              </a:solidFill>
              <a:latin typeface="Arial" panose="020B0604020202020204"/>
              <a:ea typeface="+mn-ea"/>
              <a:cs typeface="+mn-cs"/>
            </a:rPr>
            <a:t>Affordability</a:t>
          </a:r>
        </a:p>
      </dsp:txBody>
      <dsp:txXfrm>
        <a:off x="3656819" y="1130200"/>
        <a:ext cx="1247778" cy="504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85331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85331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14AA160-8698-40F6-AC9B-B5621755D4AB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85331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853318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9AD9203-612B-4DA4-921D-5039DF7F7E0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7911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853318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853318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4A21E9C-4AD6-4516-8279-163870F7E846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5338" y="742950"/>
            <a:ext cx="5207000" cy="2930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82575" y="3870325"/>
            <a:ext cx="6232525" cy="53133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853318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853318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C03C9E-463D-47B2-8BF7-CCC2C082E4A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811623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851942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25178" algn="l" defTabSz="851942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851942" algn="l" defTabSz="851942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278703" algn="l" defTabSz="851942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705470" algn="l" defTabSz="851942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131928" algn="l" defTabSz="8527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58312" algn="l" defTabSz="8527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84699" algn="l" defTabSz="8527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11085" algn="l" defTabSz="8527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D74529AC-4DD5-4A96-9139-B6F1FA3FF237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AC03C9E-463D-47B2-8BF7-CCC2C082E4A8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4565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1942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sng" dirty="0">
                <a:effectLst/>
                <a:latin typeface="-apple-system"/>
              </a:rPr>
              <a:t>Acronyms</a:t>
            </a:r>
            <a:r>
              <a:rPr lang="en-GB" b="0" i="0" dirty="0">
                <a:effectLst/>
                <a:latin typeface="-apple-system"/>
              </a:rPr>
              <a:t>:</a:t>
            </a:r>
          </a:p>
          <a:p>
            <a:pPr marL="0" marR="0" lvl="0" indent="0" algn="l" defTabSz="851942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MACE</a:t>
            </a:r>
            <a:r>
              <a:rPr lang="en-GB" dirty="0"/>
              <a:t>: Modern Air Combat Environment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4A21E9C-4AD6-4516-8279-163870F7E846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03C9E-463D-47B2-8BF7-CCC2C082E4A8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662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4A21E9C-4AD6-4516-8279-163870F7E846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03C9E-463D-47B2-8BF7-CCC2C082E4A8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7590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sng" dirty="0">
                <a:effectLst/>
                <a:latin typeface="-apple-system"/>
              </a:rPr>
              <a:t>Acronyms</a:t>
            </a:r>
            <a:r>
              <a:rPr lang="en-GB" b="0" i="0" dirty="0">
                <a:effectLst/>
                <a:latin typeface="-apple-system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MOD</a:t>
            </a:r>
            <a:r>
              <a:rPr lang="en-GB" dirty="0"/>
              <a:t>: Ministry Of Defence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SMEs</a:t>
            </a:r>
            <a:r>
              <a:rPr lang="en-GB" dirty="0"/>
              <a:t>: Subject Matter Experts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4A21E9C-4AD6-4516-8279-163870F7E846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03C9E-463D-47B2-8BF7-CCC2C082E4A8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635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4A21E9C-4AD6-4516-8279-163870F7E846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03C9E-463D-47B2-8BF7-CCC2C082E4A8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7936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1942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sng" dirty="0">
                <a:effectLst/>
                <a:latin typeface="-apple-system"/>
              </a:rPr>
              <a:t>Acronyms</a:t>
            </a:r>
            <a:r>
              <a:rPr lang="en-GB" b="0" i="0" dirty="0">
                <a:effectLst/>
                <a:latin typeface="-apple-system"/>
              </a:rPr>
              <a:t>:</a:t>
            </a:r>
          </a:p>
          <a:p>
            <a:r>
              <a:rPr lang="en-GB" sz="1100" b="1" dirty="0"/>
              <a:t>BSI</a:t>
            </a:r>
            <a:r>
              <a:rPr lang="en-GB" sz="1100" dirty="0"/>
              <a:t>: Battlespace Simulations Inc</a:t>
            </a:r>
            <a:endParaRPr lang="en-GB" sz="9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4A21E9C-4AD6-4516-8279-163870F7E846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03C9E-463D-47B2-8BF7-CCC2C082E4A8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4493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851942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sng" dirty="0">
                <a:effectLst/>
                <a:latin typeface="-apple-system"/>
              </a:rPr>
              <a:t>Acronyms</a:t>
            </a:r>
            <a:r>
              <a:rPr lang="en-GB" b="0" i="0" dirty="0">
                <a:effectLst/>
                <a:latin typeface="-apple-system"/>
              </a:rPr>
              <a:t>:</a:t>
            </a:r>
          </a:p>
          <a:p>
            <a:r>
              <a:rPr lang="en-GB" b="1" dirty="0"/>
              <a:t>FLC</a:t>
            </a:r>
            <a:r>
              <a:rPr lang="en-GB" dirty="0"/>
              <a:t>: Front Line Command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4A21E9C-4AD6-4516-8279-163870F7E846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03C9E-463D-47B2-8BF7-CCC2C082E4A8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333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1942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sng" dirty="0">
                <a:effectLst/>
                <a:latin typeface="-apple-system"/>
              </a:rPr>
              <a:t>Acronyms</a:t>
            </a:r>
            <a:r>
              <a:rPr lang="en-GB" b="0" i="0" dirty="0">
                <a:effectLst/>
                <a:latin typeface="-apple-system"/>
              </a:rPr>
              <a:t>:</a:t>
            </a:r>
          </a:p>
          <a:p>
            <a:r>
              <a:rPr lang="en-GB" b="1" dirty="0"/>
              <a:t>RF</a:t>
            </a:r>
            <a:r>
              <a:rPr lang="en-GB" dirty="0"/>
              <a:t>: Radio Frequency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4A21E9C-4AD6-4516-8279-163870F7E846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03C9E-463D-47B2-8BF7-CCC2C082E4A8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0477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851942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sng" dirty="0">
                <a:effectLst/>
                <a:latin typeface="-apple-system"/>
              </a:rPr>
              <a:t>Acronyms</a:t>
            </a:r>
            <a:r>
              <a:rPr lang="en-GB" b="0" i="0" dirty="0">
                <a:effectLst/>
                <a:latin typeface="-apple-system"/>
              </a:rPr>
              <a:t>:</a:t>
            </a:r>
          </a:p>
          <a:p>
            <a:r>
              <a:rPr lang="en-GB" b="1" dirty="0"/>
              <a:t>CONUSE</a:t>
            </a:r>
            <a:r>
              <a:rPr lang="en-GB" dirty="0"/>
              <a:t>: </a:t>
            </a:r>
            <a:r>
              <a:rPr lang="en-GB" dirty="0" err="1"/>
              <a:t>CONcept</a:t>
            </a:r>
            <a:r>
              <a:rPr lang="en-GB" dirty="0"/>
              <a:t> of USE</a:t>
            </a:r>
          </a:p>
          <a:p>
            <a:r>
              <a:rPr lang="en-GB" b="1" dirty="0"/>
              <a:t>ROM</a:t>
            </a:r>
            <a:r>
              <a:rPr lang="en-GB" dirty="0"/>
              <a:t>: Rough Order of Magnitude</a:t>
            </a:r>
          </a:p>
          <a:p>
            <a:r>
              <a:rPr lang="en-GB" b="1" dirty="0"/>
              <a:t>MACE</a:t>
            </a:r>
            <a:r>
              <a:rPr lang="en-GB" dirty="0"/>
              <a:t>: Modern Air Combat Environment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853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Uncontrolled copy when printed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853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21E9C-4AD6-4516-8279-163870F7E846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8533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04/07/2025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853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53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03C9E-463D-47B2-8BF7-CCC2C082E4A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8533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297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80735BF9-7A5D-47AF-B563-F9A595AF7A91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AC03C9E-463D-47B2-8BF7-CCC2C082E4A8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1744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EA3D6164-4E81-4EB6-8A90-34733A00D8FA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03C9E-463D-47B2-8BF7-CCC2C082E4A8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7865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0" i="0" u="sng" dirty="0">
                <a:effectLst/>
                <a:latin typeface="-apple-system"/>
              </a:rPr>
              <a:t>Acronyms</a:t>
            </a:r>
            <a:r>
              <a:rPr lang="en-GB" b="0" i="0" dirty="0">
                <a:effectLst/>
                <a:latin typeface="-apple-system"/>
              </a:rPr>
              <a:t>:</a:t>
            </a:r>
          </a:p>
          <a:p>
            <a:r>
              <a:rPr lang="en-GB" b="1" i="0" dirty="0">
                <a:effectLst/>
                <a:latin typeface="-apple-system"/>
              </a:rPr>
              <a:t>SR</a:t>
            </a:r>
            <a:r>
              <a:rPr lang="en-GB" b="0" i="0" dirty="0">
                <a:effectLst/>
                <a:latin typeface="-apple-system"/>
              </a:rPr>
              <a:t>: Spending Review</a:t>
            </a:r>
          </a:p>
          <a:p>
            <a:r>
              <a:rPr lang="en-GB" b="1" i="0" dirty="0">
                <a:effectLst/>
                <a:latin typeface="-apple-system"/>
              </a:rPr>
              <a:t>RF</a:t>
            </a:r>
            <a:r>
              <a:rPr lang="en-GB" b="0" i="0" dirty="0">
                <a:effectLst/>
                <a:latin typeface="-apple-system"/>
              </a:rPr>
              <a:t>: Radio Frequency</a:t>
            </a:r>
          </a:p>
          <a:p>
            <a:r>
              <a:rPr lang="en-GB" b="1" i="0" dirty="0">
                <a:effectLst/>
                <a:latin typeface="-apple-system"/>
              </a:rPr>
              <a:t>GNSS</a:t>
            </a:r>
            <a:r>
              <a:rPr lang="en-GB" b="0" i="0" dirty="0">
                <a:effectLst/>
                <a:latin typeface="-apple-system"/>
              </a:rPr>
              <a:t>: </a:t>
            </a:r>
            <a:r>
              <a:rPr lang="en-GB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Global Navigation Satellite System</a:t>
            </a:r>
            <a:endParaRPr lang="en-GB" b="0" i="0" dirty="0">
              <a:effectLst/>
              <a:latin typeface="-apple-system"/>
            </a:endParaRPr>
          </a:p>
          <a:p>
            <a:r>
              <a:rPr lang="en-GB" b="1" i="0" dirty="0">
                <a:effectLst/>
                <a:latin typeface="-apple-system"/>
              </a:rPr>
              <a:t>GPS</a:t>
            </a:r>
            <a:r>
              <a:rPr lang="en-GB" b="0" i="0" dirty="0">
                <a:effectLst/>
                <a:latin typeface="-apple-system"/>
              </a:rPr>
              <a:t>: </a:t>
            </a:r>
            <a:r>
              <a:rPr lang="en-GB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Global Positioning System</a:t>
            </a:r>
          </a:p>
          <a:p>
            <a:r>
              <a:rPr lang="en-GB" b="1" i="0" u="none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SWaP</a:t>
            </a:r>
            <a:r>
              <a:rPr lang="en-GB" b="0" i="0" u="non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: S</a:t>
            </a:r>
            <a:r>
              <a:rPr lang="en-GB" b="0" i="0" u="none" dirty="0">
                <a:effectLst/>
                <a:latin typeface="-apple-system"/>
              </a:rPr>
              <a:t>ize, Weight and Power and Cost</a:t>
            </a:r>
          </a:p>
          <a:p>
            <a:r>
              <a:rPr lang="en-GB" b="1" i="0" u="none" dirty="0">
                <a:effectLst/>
                <a:latin typeface="-apple-system"/>
              </a:rPr>
              <a:t>S&amp;T</a:t>
            </a:r>
            <a:r>
              <a:rPr lang="en-GB" b="0" i="0" u="none" dirty="0">
                <a:effectLst/>
                <a:latin typeface="-apple-system"/>
              </a:rPr>
              <a:t>: Science &amp; Technology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4A21E9C-4AD6-4516-8279-163870F7E846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03C9E-463D-47B2-8BF7-CCC2C082E4A8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7941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Uncontrolled copy when printed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4A21E9C-4AD6-4516-8279-163870F7E846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Crown copyright 2025 Dstl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03C9E-463D-47B2-8BF7-CCC2C082E4A8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3414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4A21E9C-4AD6-4516-8279-163870F7E846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03C9E-463D-47B2-8BF7-CCC2C082E4A8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930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4A21E9C-4AD6-4516-8279-163870F7E846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03C9E-463D-47B2-8BF7-CCC2C082E4A8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5510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4A21E9C-4AD6-4516-8279-163870F7E846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03C9E-463D-47B2-8BF7-CCC2C082E4A8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2517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sng" dirty="0">
                <a:effectLst/>
                <a:latin typeface="-apple-system"/>
              </a:rPr>
              <a:t>Acronyms</a:t>
            </a:r>
            <a:r>
              <a:rPr lang="en-GB" sz="1200" b="0" i="0" dirty="0">
                <a:effectLst/>
                <a:latin typeface="-apple-system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DLOD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Defence Lines Of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ROM</a:t>
            </a:r>
            <a:r>
              <a:rPr lang="en-GB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Rough Order of Magnitude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4A21E9C-4AD6-4516-8279-163870F7E846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03C9E-463D-47B2-8BF7-CCC2C082E4A8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661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851942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sng" dirty="0">
                <a:effectLst/>
                <a:latin typeface="-apple-system"/>
              </a:rPr>
              <a:t>Acronyms</a:t>
            </a:r>
            <a:r>
              <a:rPr lang="en-GB" b="0" i="0" dirty="0">
                <a:effectLst/>
                <a:latin typeface="-apple-system"/>
              </a:rPr>
              <a:t>:</a:t>
            </a:r>
          </a:p>
          <a:p>
            <a:r>
              <a:rPr lang="en-GB" b="1" dirty="0"/>
              <a:t>CONUSE</a:t>
            </a:r>
            <a:r>
              <a:rPr lang="en-GB" dirty="0"/>
              <a:t>: </a:t>
            </a:r>
            <a:r>
              <a:rPr lang="en-GB" dirty="0" err="1"/>
              <a:t>CONcept</a:t>
            </a:r>
            <a:r>
              <a:rPr lang="en-GB" dirty="0"/>
              <a:t> of USE</a:t>
            </a:r>
          </a:p>
          <a:p>
            <a:r>
              <a:rPr lang="en-GB" b="1" dirty="0"/>
              <a:t>ROM</a:t>
            </a:r>
            <a:r>
              <a:rPr lang="en-GB" dirty="0"/>
              <a:t>: Rough Order of Magnitude</a:t>
            </a:r>
          </a:p>
          <a:p>
            <a:r>
              <a:rPr lang="en-GB" b="1" dirty="0"/>
              <a:t>MACE</a:t>
            </a:r>
            <a:r>
              <a:rPr lang="en-GB" dirty="0"/>
              <a:t>: Modern Air Combat Environment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Uncontrolled copy when printed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4A21E9C-4AD6-4516-8279-163870F7E846}" type="datetime1">
              <a:rPr lang="en-GB" smtClean="0"/>
              <a:t>04/07/2025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Crown copyright 2025 Dstl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03C9E-463D-47B2-8BF7-CCC2C082E4A8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540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emf"/><Relationship Id="rId7" Type="http://schemas.openxmlformats.org/officeDocument/2006/relationships/image" Target="../media/image6.png"/><Relationship Id="rId2" Type="http://schemas.openxmlformats.org/officeDocument/2006/relationships/hyperlink" Target="https://www.linkedin.com/company/dstl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x.com/dstlmod" TargetMode="External"/><Relationship Id="rId5" Type="http://schemas.openxmlformats.org/officeDocument/2006/relationships/image" Target="../media/image5.emf"/><Relationship Id="rId4" Type="http://schemas.openxmlformats.org/officeDocument/2006/relationships/hyperlink" Target="https://www.gov.uk/government/organisations/defence-science-and-technology-laboratory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159990" y="2715394"/>
            <a:ext cx="8240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-3967" y="2931790"/>
            <a:ext cx="9144000" cy="68235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80000" tIns="42639" rIns="180000" bIns="42639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None/>
              <a:defRPr lang="en-GB" sz="1400" spc="38" baseline="0" dirty="0">
                <a:solidFill>
                  <a:schemeClr val="tx1"/>
                </a:solidFill>
              </a:defRPr>
            </a:lvl1pPr>
          </a:lstStyle>
          <a:p>
            <a:pPr marL="171450" lvl="0" indent="-171450" algn="ctr" defTabSz="638957" fontAlgn="base">
              <a:lnSpc>
                <a:spcPct val="120000"/>
              </a:lnSpc>
              <a:spcBef>
                <a:spcPts val="225"/>
              </a:spcBef>
              <a:spcAft>
                <a:spcPct val="0"/>
              </a:spcAft>
              <a:buClr>
                <a:srgbClr val="C00000"/>
              </a:buClr>
            </a:pPr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9" name="Picture 3" descr="The Ministry of Defence logo." title="The Ministry of Defence logo.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251520" y="4297483"/>
            <a:ext cx="720080" cy="57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8460433" y="4299942"/>
            <a:ext cx="372881" cy="0"/>
          </a:xfrm>
          <a:prstGeom prst="line">
            <a:avLst/>
          </a:prstGeom>
          <a:ln w="12700">
            <a:solidFill>
              <a:srgbClr val="CE22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 bwMode="black">
          <a:xfrm>
            <a:off x="-56611" y="1626504"/>
            <a:ext cx="9144000" cy="916512"/>
          </a:xfrm>
        </p:spPr>
        <p:txBody>
          <a:bodyPr tIns="43200" rIns="360000" bIns="43200" anchor="b" anchorCtr="0"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6804248" y="51542"/>
            <a:ext cx="2268000" cy="648000"/>
          </a:xfrm>
          <a:prstGeom prst="rect">
            <a:avLst/>
          </a:prstGeom>
          <a:solidFill>
            <a:srgbClr val="130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120228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CLASSIFICATION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810154" y="4895733"/>
            <a:ext cx="2057400" cy="211757"/>
          </a:xfrm>
        </p:spPr>
        <p:txBody>
          <a:bodyPr/>
          <a:lstStyle/>
          <a:p>
            <a:fld id="{41D5E06E-8463-49C0-8B6A-3B9E03BCC4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2"/>
          </p:nvPr>
        </p:nvSpPr>
        <p:spPr>
          <a:xfrm>
            <a:off x="6300192" y="4313337"/>
            <a:ext cx="2671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1B9E6D04-37F6-4D9D-99BF-58FDA71A092A}" type="datetime1">
              <a:rPr lang="en-GB" smtClean="0"/>
              <a:pPr algn="r"/>
              <a:t>04/07/2025</a:t>
            </a:fld>
            <a:r>
              <a:rPr lang="en-GB" dirty="0"/>
              <a:t>  </a:t>
            </a:r>
            <a:r>
              <a:rPr lang="en-GB" dirty="0">
                <a:solidFill>
                  <a:srgbClr val="CE2256"/>
                </a:solidFill>
              </a:rPr>
              <a:t>/  </a:t>
            </a:r>
            <a:r>
              <a:rPr lang="en-GB" dirty="0"/>
              <a:t>© Crown copyright  2025 Dstl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38336"/>
            <a:ext cx="1152128" cy="8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42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(Single Quadrant)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CLASSIFICATION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734400" y="1131590"/>
            <a:ext cx="7675200" cy="324342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85278" tIns="42639" rIns="85278" bIns="42639" numCol="1" anchor="t" anchorCtr="0" compatLnSpc="1">
            <a:prstTxWarp prst="textNoShape">
              <a:avLst/>
            </a:prstTxWarp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46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CLASSIFICATION</a:t>
            </a: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6804248" y="51542"/>
            <a:ext cx="2268000" cy="648000"/>
          </a:xfrm>
          <a:prstGeom prst="rect">
            <a:avLst/>
          </a:prstGeom>
          <a:solidFill>
            <a:srgbClr val="130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120228"/>
              </a:solidFill>
            </a:endParaRPr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821710" y="4375018"/>
            <a:ext cx="2057400" cy="211757"/>
          </a:xfrm>
        </p:spPr>
        <p:txBody>
          <a:bodyPr/>
          <a:lstStyle/>
          <a:p>
            <a:fld id="{41D5E06E-8463-49C0-8B6A-3B9E03BCC45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2" name="TextBox 31"/>
          <p:cNvSpPr txBox="1"/>
          <p:nvPr userDrawn="1"/>
        </p:nvSpPr>
        <p:spPr>
          <a:xfrm>
            <a:off x="3556647" y="2865521"/>
            <a:ext cx="2030707" cy="2693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38957" rtl="0" eaLnBrk="1" fontAlgn="base" latinLnBrk="0" hangingPunct="1">
              <a:lnSpc>
                <a:spcPts val="2138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tx1"/>
                </a:solidFill>
              </a:rPr>
              <a:t>Discover more</a:t>
            </a:r>
            <a:endParaRPr lang="en-GB" sz="900" dirty="0">
              <a:solidFill>
                <a:schemeClr val="tx1"/>
              </a:solidFill>
            </a:endParaRPr>
          </a:p>
        </p:txBody>
      </p:sp>
      <p:grpSp>
        <p:nvGrpSpPr>
          <p:cNvPr id="33" name="Group 32" descr="LinkedIn logo linking to DSTL's LinkedIn page" title="LinkedIn logo"/>
          <p:cNvGrpSpPr/>
          <p:nvPr userDrawn="1"/>
        </p:nvGrpSpPr>
        <p:grpSpPr>
          <a:xfrm>
            <a:off x="4444883" y="3253955"/>
            <a:ext cx="250346" cy="250346"/>
            <a:chOff x="3770679" y="3312422"/>
            <a:chExt cx="339448" cy="339448"/>
          </a:xfrm>
        </p:grpSpPr>
        <p:sp>
          <p:nvSpPr>
            <p:cNvPr id="34" name="Oval 33">
              <a:hlinkClick r:id="rId2"/>
            </p:cNvPr>
            <p:cNvSpPr/>
            <p:nvPr userDrawn="1"/>
          </p:nvSpPr>
          <p:spPr bwMode="black">
            <a:xfrm>
              <a:off x="3770679" y="3312422"/>
              <a:ext cx="339448" cy="339448"/>
            </a:xfrm>
            <a:prstGeom prst="ellipse">
              <a:avLst/>
            </a:prstGeom>
            <a:solidFill>
              <a:srgbClr val="000000">
                <a:alpha val="10196"/>
              </a:srgbClr>
            </a:solidFill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19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Picture 41">
              <a:hlinkClick r:id="rId2"/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9656" y="3401599"/>
              <a:ext cx="135334" cy="140973"/>
            </a:xfrm>
            <a:prstGeom prst="rect">
              <a:avLst/>
            </a:prstGeom>
          </p:spPr>
        </p:pic>
      </p:grpSp>
      <p:grpSp>
        <p:nvGrpSpPr>
          <p:cNvPr id="43" name="Group 42" descr="Gov.UK logo linking to DSTL's Gov.UK page" title="Gov.UK logo"/>
          <p:cNvGrpSpPr/>
          <p:nvPr userDrawn="1"/>
        </p:nvGrpSpPr>
        <p:grpSpPr>
          <a:xfrm>
            <a:off x="4819062" y="3253955"/>
            <a:ext cx="250346" cy="250346"/>
            <a:chOff x="5039123" y="3312422"/>
            <a:chExt cx="339448" cy="339448"/>
          </a:xfrm>
        </p:grpSpPr>
        <p:sp>
          <p:nvSpPr>
            <p:cNvPr id="44" name="Oval 43">
              <a:hlinkClick r:id="rId4"/>
            </p:cNvPr>
            <p:cNvSpPr/>
            <p:nvPr userDrawn="1"/>
          </p:nvSpPr>
          <p:spPr bwMode="black">
            <a:xfrm>
              <a:off x="5039123" y="3312422"/>
              <a:ext cx="339448" cy="339448"/>
            </a:xfrm>
            <a:prstGeom prst="ellipse">
              <a:avLst/>
            </a:prstGeom>
            <a:solidFill>
              <a:srgbClr val="000000">
                <a:alpha val="10196"/>
              </a:srgbClr>
            </a:solidFill>
            <a:ln w="1270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19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Picture 44">
              <a:hlinkClick r:id="rId4"/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8452" y="3417109"/>
              <a:ext cx="180789" cy="142797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6"/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385" y="3245744"/>
            <a:ext cx="278828" cy="279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79662"/>
            <a:ext cx="1152128" cy="8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3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CLASSIFICATION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821710" y="4375018"/>
            <a:ext cx="2057400" cy="211757"/>
          </a:xfrm>
        </p:spPr>
        <p:txBody>
          <a:bodyPr/>
          <a:lstStyle/>
          <a:p>
            <a:fld id="{41D5E06E-8463-49C0-8B6A-3B9E03BCC4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612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1" y="1131591"/>
            <a:ext cx="3867151" cy="323938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85278" tIns="42639" rIns="85278" bIns="42639" numCol="1" anchor="t" anchorCtr="0" compatLnSpc="1">
            <a:prstTxWarp prst="textNoShape">
              <a:avLst/>
            </a:prstTxWarp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745500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1" y="1131591"/>
            <a:ext cx="8630716" cy="324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85278" tIns="42639" rIns="85278" bIns="42639" numCol="1" anchor="t" anchorCtr="0" compatLnSpc="1">
            <a:prstTxWarp prst="textNoShape">
              <a:avLst/>
            </a:prstTxWarp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702943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131590"/>
            <a:ext cx="4140000" cy="324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85278" tIns="42639" rIns="85278" bIns="42639" numCol="1" anchor="t" anchorCtr="0" compatLnSpc="1">
            <a:prstTxWarp prst="textNoShape">
              <a:avLst/>
            </a:prstTxWarp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2236" y="1131590"/>
            <a:ext cx="4140000" cy="324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85278" tIns="42639" rIns="85278" bIns="42639" numCol="1" anchor="t" anchorCtr="0" compatLnSpc="1">
            <a:prstTxWarp prst="textNoShape">
              <a:avLst/>
            </a:prstTxWarp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4289252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42236" y="1131589"/>
            <a:ext cx="4140000" cy="324000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1"/>
          </p:nvPr>
        </p:nvSpPr>
        <p:spPr>
          <a:xfrm>
            <a:off x="251520" y="1131589"/>
            <a:ext cx="4140000" cy="324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85278" tIns="42639" rIns="85278" bIns="42639" numCol="1" anchor="t" anchorCtr="0" compatLnSpc="1">
            <a:prstTxWarp prst="textNoShape">
              <a:avLst/>
            </a:prstTxWarp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991899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569662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CLASSIFICATION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758655"/>
            <a:ext cx="9144000" cy="4384843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  <a:lvl2pPr marL="319789" indent="0">
              <a:buNone/>
              <a:defRPr sz="1950"/>
            </a:lvl2pPr>
            <a:lvl3pPr marL="639579" indent="0">
              <a:buNone/>
              <a:defRPr sz="1650"/>
            </a:lvl3pPr>
            <a:lvl4pPr marL="959368" indent="0">
              <a:buNone/>
              <a:defRPr sz="1425"/>
            </a:lvl4pPr>
            <a:lvl5pPr marL="1279157" indent="0">
              <a:buNone/>
              <a:defRPr sz="1425"/>
            </a:lvl5pPr>
            <a:lvl6pPr marL="1598946" indent="0">
              <a:buNone/>
              <a:defRPr sz="1425"/>
            </a:lvl6pPr>
            <a:lvl7pPr marL="1918734" indent="0">
              <a:buNone/>
              <a:defRPr sz="1425"/>
            </a:lvl7pPr>
            <a:lvl8pPr marL="2238524" indent="0">
              <a:buNone/>
              <a:defRPr sz="1425"/>
            </a:lvl8pPr>
            <a:lvl9pPr marL="2558314" indent="0">
              <a:buNone/>
              <a:defRPr sz="1425"/>
            </a:lvl9pPr>
          </a:lstStyle>
          <a:p>
            <a:pPr lvl="0"/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251177" y="4396588"/>
            <a:ext cx="3384551" cy="193899"/>
          </a:xfrm>
        </p:spPr>
        <p:txBody>
          <a:bodyPr lIns="0" tIns="0" rIns="0" bIns="0" anchor="b" anchorCtr="0">
            <a:spAutoFit/>
          </a:bodyPr>
          <a:lstStyle>
            <a:lvl1pPr marL="162000" indent="-162000"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Enter picture caption here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196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CLASSIFICATION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1"/>
          </p:nvPr>
        </p:nvSpPr>
        <p:spPr>
          <a:xfrm>
            <a:off x="251520" y="1117160"/>
            <a:ext cx="4320480" cy="162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85278" tIns="42639" rIns="85278" bIns="42639" numCol="1" anchor="t" anchorCtr="0" compatLnSpc="1">
            <a:prstTxWarp prst="textNoShape">
              <a:avLst/>
            </a:prstTxWarp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573523" y="1117160"/>
            <a:ext cx="4320480" cy="162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85278" tIns="42639" rIns="85278" bIns="42639" numCol="1" anchor="t" anchorCtr="0" compatLnSpc="1">
            <a:prstTxWarp prst="textNoShape">
              <a:avLst/>
            </a:prstTxWarp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3"/>
          </p:nvPr>
        </p:nvSpPr>
        <p:spPr>
          <a:xfrm>
            <a:off x="4573523" y="2740208"/>
            <a:ext cx="4320480" cy="162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85278" tIns="42639" rIns="85278" bIns="42639" numCol="1" anchor="t" anchorCtr="0" compatLnSpc="1">
            <a:prstTxWarp prst="textNoShape">
              <a:avLst/>
            </a:prstTxWarp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4"/>
          </p:nvPr>
        </p:nvSpPr>
        <p:spPr>
          <a:xfrm>
            <a:off x="251520" y="2740208"/>
            <a:ext cx="4320480" cy="1620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85278" tIns="42639" rIns="85278" bIns="42639" numCol="1" anchor="t" anchorCtr="0" compatLnSpc="1">
            <a:prstTxWarp prst="textNoShape">
              <a:avLst/>
            </a:prstTxWarp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849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CLASSIFICATION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4851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70015"/>
            <a:ext cx="7886700" cy="285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278" tIns="42639" rIns="85278" bIns="4263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 descr="Text Box containing the classification of the presentation" title="Classification"/>
          <p:cNvSpPr>
            <a:spLocks noGrp="1"/>
          </p:cNvSpPr>
          <p:nvPr>
            <p:ph type="ftr" sz="quarter" idx="3"/>
          </p:nvPr>
        </p:nvSpPr>
        <p:spPr>
          <a:xfrm>
            <a:off x="1403649" y="4601371"/>
            <a:ext cx="7478588" cy="274637"/>
          </a:xfrm>
          <a:prstGeom prst="rect">
            <a:avLst/>
          </a:prstGeom>
        </p:spPr>
        <p:txBody>
          <a:bodyPr vert="horz" wrap="square" lIns="91440" tIns="45720" rIns="36000" bIns="45720" rtlCol="0" anchor="ctr">
            <a:normAutofit/>
          </a:bodyPr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CLASSIFICATION</a:t>
            </a:r>
          </a:p>
        </p:txBody>
      </p:sp>
      <p:sp>
        <p:nvSpPr>
          <p:cNvPr id="9" name="Rectangle 8"/>
          <p:cNvSpPr/>
          <p:nvPr userDrawn="1"/>
        </p:nvSpPr>
        <p:spPr bwMode="hidden">
          <a:xfrm>
            <a:off x="0" y="-672"/>
            <a:ext cx="9144000" cy="755175"/>
          </a:xfrm>
          <a:prstGeom prst="rect">
            <a:avLst/>
          </a:prstGeom>
          <a:solidFill>
            <a:srgbClr val="1302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>
            <a:normAutofit/>
          </a:bodyPr>
          <a:lstStyle/>
          <a:p>
            <a:pPr algn="ctr"/>
            <a:endParaRPr lang="en-GB" sz="1275" dirty="0"/>
          </a:p>
        </p:txBody>
      </p:sp>
      <p:sp>
        <p:nvSpPr>
          <p:cNvPr id="4" name="Title Placeholder 3"/>
          <p:cNvSpPr>
            <a:spLocks noGrp="1"/>
          </p:cNvSpPr>
          <p:nvPr userDrawn="1">
            <p:ph type="title"/>
          </p:nvPr>
        </p:nvSpPr>
        <p:spPr bwMode="black">
          <a:xfrm>
            <a:off x="36256" y="50535"/>
            <a:ext cx="6840000" cy="649007"/>
          </a:xfrm>
          <a:prstGeom prst="rect">
            <a:avLst/>
          </a:prstGeom>
          <a:ln>
            <a:noFill/>
          </a:ln>
        </p:spPr>
        <p:txBody>
          <a:bodyPr vert="horz" lIns="36000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821710" y="4375018"/>
            <a:ext cx="2057400" cy="2117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5E06E-8463-49C0-8B6A-3B9E03BCC454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028" y="169028"/>
            <a:ext cx="1619672" cy="41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2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1" r:id="rId2"/>
    <p:sldLayoutId id="2147483699" r:id="rId3"/>
    <p:sldLayoutId id="2147483701" r:id="rId4"/>
    <p:sldLayoutId id="2147483706" r:id="rId5"/>
    <p:sldLayoutId id="2147483703" r:id="rId6"/>
    <p:sldLayoutId id="2147483710" r:id="rId7"/>
    <p:sldLayoutId id="2147483720" r:id="rId8"/>
    <p:sldLayoutId id="2147483719" r:id="rId9"/>
    <p:sldLayoutId id="2147483715" r:id="rId10"/>
    <p:sldLayoutId id="2147483716" r:id="rId11"/>
    <p:sldLayoutId id="2147483717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GB" sz="2000" kern="1200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lang="en-US" sz="2000" kern="120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34386" indent="-214313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10000"/>
        <a:buFont typeface="Arial" panose="020B0604020202020204" pitchFamily="34" charset="0"/>
        <a:buChar char="–"/>
        <a:defRPr lang="en-US" sz="1800" kern="120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10000"/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10000"/>
        <a:buFont typeface="Arial" panose="020B0604020202020204" pitchFamily="34" charset="0"/>
        <a:buChar char="–"/>
        <a:defRPr lang="en-US" sz="1400" kern="120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10000"/>
        <a:buFont typeface="Arial" panose="020B0604020202020204" pitchFamily="34" charset="0"/>
        <a:buChar char="»"/>
        <a:defRPr lang="en-GB" sz="1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Uv-7mPep9pk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archives.gov.uk/doc/open-government-licence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hyperlink" Target="mailto:centralenquiries@dstl.gov.u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Becky Barlow, Principal Operational Researcher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1520" y="1419622"/>
            <a:ext cx="8616033" cy="1285561"/>
          </a:xfrm>
        </p:spPr>
        <p:txBody>
          <a:bodyPr>
            <a:normAutofit fontScale="90000"/>
          </a:bodyPr>
          <a:lstStyle/>
          <a:p>
            <a:r>
              <a:rPr lang="en-GB" dirty="0"/>
              <a:t>Conducting OR in the early stages of technology development</a:t>
            </a:r>
            <a:br>
              <a:rPr lang="en-GB" dirty="0"/>
            </a:br>
            <a:r>
              <a:rPr lang="en-GB" b="1" dirty="0"/>
              <a:t>The Bright Corvus Approach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UK OFFICIAL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FB38DE-2ABB-2B86-4524-7949470233CB}"/>
              </a:ext>
            </a:extLst>
          </p:cNvPr>
          <p:cNvSpPr txBox="1"/>
          <p:nvPr/>
        </p:nvSpPr>
        <p:spPr>
          <a:xfrm>
            <a:off x="1475656" y="4004359"/>
            <a:ext cx="59766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Crown Copyright 2025, Dstl</a:t>
            </a:r>
            <a:endParaRPr lang="en-GB" sz="10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D9C753-0981-1E0E-372E-A59D247245B8}"/>
              </a:ext>
            </a:extLst>
          </p:cNvPr>
          <p:cNvSpPr txBox="1"/>
          <p:nvPr/>
        </p:nvSpPr>
        <p:spPr>
          <a:xfrm>
            <a:off x="3347864" y="3219822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DSTL/CP170200, 16</a:t>
            </a:r>
            <a:r>
              <a:rPr lang="en-GB" sz="1100" b="1" baseline="30000" dirty="0"/>
              <a:t>th</a:t>
            </a:r>
            <a:r>
              <a:rPr lang="en-GB" sz="1100" b="1" dirty="0"/>
              <a:t> July 2025</a:t>
            </a:r>
          </a:p>
        </p:txBody>
      </p:sp>
    </p:spTree>
    <p:extLst>
      <p:ext uri="{BB962C8B-B14F-4D97-AF65-F5344CB8AC3E}">
        <p14:creationId xmlns:p14="http://schemas.microsoft.com/office/powerpoint/2010/main" val="2529000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6FE845-1195-D3FF-5597-3F16243AD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77BFC-6A59-5925-9C33-A5147E306F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10</a:t>
            </a:fld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51866D-F68E-249B-630B-21389B1DF3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UK OFFICIAL</a:t>
            </a: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24006801-63C4-4A85-60D3-EF3319576A41}"/>
              </a:ext>
            </a:extLst>
          </p:cNvPr>
          <p:cNvSpPr/>
          <p:nvPr/>
        </p:nvSpPr>
        <p:spPr>
          <a:xfrm>
            <a:off x="7349270" y="2141043"/>
            <a:ext cx="1146125" cy="2031516"/>
          </a:xfrm>
          <a:custGeom>
            <a:avLst/>
            <a:gdLst>
              <a:gd name="connsiteX0" fmla="*/ 0 w 1146125"/>
              <a:gd name="connsiteY0" fmla="*/ 114613 h 2031516"/>
              <a:gd name="connsiteX1" fmla="*/ 114613 w 1146125"/>
              <a:gd name="connsiteY1" fmla="*/ 0 h 2031516"/>
              <a:gd name="connsiteX2" fmla="*/ 1031513 w 1146125"/>
              <a:gd name="connsiteY2" fmla="*/ 0 h 2031516"/>
              <a:gd name="connsiteX3" fmla="*/ 1146126 w 1146125"/>
              <a:gd name="connsiteY3" fmla="*/ 114613 h 2031516"/>
              <a:gd name="connsiteX4" fmla="*/ 1146125 w 1146125"/>
              <a:gd name="connsiteY4" fmla="*/ 1916904 h 2031516"/>
              <a:gd name="connsiteX5" fmla="*/ 1031512 w 1146125"/>
              <a:gd name="connsiteY5" fmla="*/ 2031517 h 2031516"/>
              <a:gd name="connsiteX6" fmla="*/ 114613 w 1146125"/>
              <a:gd name="connsiteY6" fmla="*/ 2031516 h 2031516"/>
              <a:gd name="connsiteX7" fmla="*/ 0 w 1146125"/>
              <a:gd name="connsiteY7" fmla="*/ 1916903 h 2031516"/>
              <a:gd name="connsiteX8" fmla="*/ 0 w 1146125"/>
              <a:gd name="connsiteY8" fmla="*/ 114613 h 203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2031516">
                <a:moveTo>
                  <a:pt x="0" y="114613"/>
                </a:moveTo>
                <a:cubicBezTo>
                  <a:pt x="0" y="51314"/>
                  <a:pt x="51314" y="0"/>
                  <a:pt x="114613" y="0"/>
                </a:cubicBezTo>
                <a:lnTo>
                  <a:pt x="1031513" y="0"/>
                </a:lnTo>
                <a:cubicBezTo>
                  <a:pt x="1094812" y="0"/>
                  <a:pt x="1146126" y="51314"/>
                  <a:pt x="1146126" y="114613"/>
                </a:cubicBezTo>
                <a:cubicBezTo>
                  <a:pt x="1146126" y="715377"/>
                  <a:pt x="1146125" y="1316140"/>
                  <a:pt x="1146125" y="1916904"/>
                </a:cubicBezTo>
                <a:cubicBezTo>
                  <a:pt x="1146125" y="1980203"/>
                  <a:pt x="1094811" y="2031517"/>
                  <a:pt x="1031512" y="2031517"/>
                </a:cubicBezTo>
                <a:lnTo>
                  <a:pt x="114613" y="2031516"/>
                </a:lnTo>
                <a:cubicBezTo>
                  <a:pt x="51314" y="2031516"/>
                  <a:pt x="0" y="1980202"/>
                  <a:pt x="0" y="1916903"/>
                </a:cubicBezTo>
                <a:lnTo>
                  <a:pt x="0" y="114613"/>
                </a:lnTo>
                <a:close/>
              </a:path>
            </a:pathLst>
          </a:custGeom>
          <a:solidFill>
            <a:srgbClr val="14022E">
              <a:alpha val="90000"/>
            </a:srgbClr>
          </a:solidFill>
          <a:ln w="19050" cap="flat" cmpd="sng" algn="ctr">
            <a:solidFill>
              <a:srgbClr val="CD2456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04689" tIns="104689" rIns="104689" bIns="104689" numCol="1" spcCol="1270" anchor="t" anchorCtr="0">
            <a:noAutofit/>
          </a:bodyPr>
          <a:lstStyle/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Mission level simulation modelling (MACE)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0D5B6B58-8C61-28E9-467D-851EC83B9FB7}"/>
              </a:ext>
            </a:extLst>
          </p:cNvPr>
          <p:cNvSpPr/>
          <p:nvPr/>
        </p:nvSpPr>
        <p:spPr>
          <a:xfrm>
            <a:off x="5626767" y="2141041"/>
            <a:ext cx="1146125" cy="2031516"/>
          </a:xfrm>
          <a:custGeom>
            <a:avLst/>
            <a:gdLst>
              <a:gd name="connsiteX0" fmla="*/ 0 w 1146125"/>
              <a:gd name="connsiteY0" fmla="*/ 114613 h 2031516"/>
              <a:gd name="connsiteX1" fmla="*/ 114613 w 1146125"/>
              <a:gd name="connsiteY1" fmla="*/ 0 h 2031516"/>
              <a:gd name="connsiteX2" fmla="*/ 1031513 w 1146125"/>
              <a:gd name="connsiteY2" fmla="*/ 0 h 2031516"/>
              <a:gd name="connsiteX3" fmla="*/ 1146126 w 1146125"/>
              <a:gd name="connsiteY3" fmla="*/ 114613 h 2031516"/>
              <a:gd name="connsiteX4" fmla="*/ 1146125 w 1146125"/>
              <a:gd name="connsiteY4" fmla="*/ 1916904 h 2031516"/>
              <a:gd name="connsiteX5" fmla="*/ 1031512 w 1146125"/>
              <a:gd name="connsiteY5" fmla="*/ 2031517 h 2031516"/>
              <a:gd name="connsiteX6" fmla="*/ 114613 w 1146125"/>
              <a:gd name="connsiteY6" fmla="*/ 2031516 h 2031516"/>
              <a:gd name="connsiteX7" fmla="*/ 0 w 1146125"/>
              <a:gd name="connsiteY7" fmla="*/ 1916903 h 2031516"/>
              <a:gd name="connsiteX8" fmla="*/ 0 w 1146125"/>
              <a:gd name="connsiteY8" fmla="*/ 114613 h 203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2031516">
                <a:moveTo>
                  <a:pt x="0" y="114613"/>
                </a:moveTo>
                <a:cubicBezTo>
                  <a:pt x="0" y="51314"/>
                  <a:pt x="51314" y="0"/>
                  <a:pt x="114613" y="0"/>
                </a:cubicBezTo>
                <a:lnTo>
                  <a:pt x="1031513" y="0"/>
                </a:lnTo>
                <a:cubicBezTo>
                  <a:pt x="1094812" y="0"/>
                  <a:pt x="1146126" y="51314"/>
                  <a:pt x="1146126" y="114613"/>
                </a:cubicBezTo>
                <a:cubicBezTo>
                  <a:pt x="1146126" y="715377"/>
                  <a:pt x="1146125" y="1316140"/>
                  <a:pt x="1146125" y="1916904"/>
                </a:cubicBezTo>
                <a:cubicBezTo>
                  <a:pt x="1146125" y="1980203"/>
                  <a:pt x="1094811" y="2031517"/>
                  <a:pt x="1031512" y="2031517"/>
                </a:cubicBezTo>
                <a:lnTo>
                  <a:pt x="114613" y="2031516"/>
                </a:lnTo>
                <a:cubicBezTo>
                  <a:pt x="51314" y="2031516"/>
                  <a:pt x="0" y="1980202"/>
                  <a:pt x="0" y="1916903"/>
                </a:cubicBezTo>
                <a:lnTo>
                  <a:pt x="0" y="114613"/>
                </a:lnTo>
                <a:close/>
              </a:path>
            </a:pathLst>
          </a:custGeom>
          <a:solidFill>
            <a:srgbClr val="14022E">
              <a:alpha val="90000"/>
            </a:srgbClr>
          </a:solidFill>
          <a:ln w="19050" cap="flat" cmpd="sng" algn="ctr">
            <a:solidFill>
              <a:srgbClr val="CD2456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04689" tIns="104689" rIns="104689" bIns="104689" numCol="1" spcCol="1270" anchor="t" anchorCtr="0">
            <a:noAutofit/>
          </a:bodyPr>
          <a:lstStyle/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18779FBC-2F49-DF39-EDEF-5B218C660A81}"/>
              </a:ext>
            </a:extLst>
          </p:cNvPr>
          <p:cNvSpPr/>
          <p:nvPr/>
        </p:nvSpPr>
        <p:spPr>
          <a:xfrm>
            <a:off x="3995446" y="2136728"/>
            <a:ext cx="1146125" cy="2031516"/>
          </a:xfrm>
          <a:custGeom>
            <a:avLst/>
            <a:gdLst>
              <a:gd name="connsiteX0" fmla="*/ 0 w 1146125"/>
              <a:gd name="connsiteY0" fmla="*/ 114613 h 2031516"/>
              <a:gd name="connsiteX1" fmla="*/ 114613 w 1146125"/>
              <a:gd name="connsiteY1" fmla="*/ 0 h 2031516"/>
              <a:gd name="connsiteX2" fmla="*/ 1031513 w 1146125"/>
              <a:gd name="connsiteY2" fmla="*/ 0 h 2031516"/>
              <a:gd name="connsiteX3" fmla="*/ 1146126 w 1146125"/>
              <a:gd name="connsiteY3" fmla="*/ 114613 h 2031516"/>
              <a:gd name="connsiteX4" fmla="*/ 1146125 w 1146125"/>
              <a:gd name="connsiteY4" fmla="*/ 1916904 h 2031516"/>
              <a:gd name="connsiteX5" fmla="*/ 1031512 w 1146125"/>
              <a:gd name="connsiteY5" fmla="*/ 2031517 h 2031516"/>
              <a:gd name="connsiteX6" fmla="*/ 114613 w 1146125"/>
              <a:gd name="connsiteY6" fmla="*/ 2031516 h 2031516"/>
              <a:gd name="connsiteX7" fmla="*/ 0 w 1146125"/>
              <a:gd name="connsiteY7" fmla="*/ 1916903 h 2031516"/>
              <a:gd name="connsiteX8" fmla="*/ 0 w 1146125"/>
              <a:gd name="connsiteY8" fmla="*/ 114613 h 203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2031516">
                <a:moveTo>
                  <a:pt x="0" y="114613"/>
                </a:moveTo>
                <a:cubicBezTo>
                  <a:pt x="0" y="51314"/>
                  <a:pt x="51314" y="0"/>
                  <a:pt x="114613" y="0"/>
                </a:cubicBezTo>
                <a:lnTo>
                  <a:pt x="1031513" y="0"/>
                </a:lnTo>
                <a:cubicBezTo>
                  <a:pt x="1094812" y="0"/>
                  <a:pt x="1146126" y="51314"/>
                  <a:pt x="1146126" y="114613"/>
                </a:cubicBezTo>
                <a:cubicBezTo>
                  <a:pt x="1146126" y="715377"/>
                  <a:pt x="1146125" y="1316140"/>
                  <a:pt x="1146125" y="1916904"/>
                </a:cubicBezTo>
                <a:cubicBezTo>
                  <a:pt x="1146125" y="1980203"/>
                  <a:pt x="1094811" y="2031517"/>
                  <a:pt x="1031512" y="2031517"/>
                </a:cubicBezTo>
                <a:lnTo>
                  <a:pt x="114613" y="2031516"/>
                </a:lnTo>
                <a:cubicBezTo>
                  <a:pt x="51314" y="2031516"/>
                  <a:pt x="0" y="1980202"/>
                  <a:pt x="0" y="1916903"/>
                </a:cubicBezTo>
                <a:lnTo>
                  <a:pt x="0" y="114613"/>
                </a:lnTo>
                <a:close/>
              </a:path>
            </a:pathLst>
          </a:custGeom>
          <a:solidFill>
            <a:srgbClr val="14022E">
              <a:alpha val="90000"/>
            </a:srgbClr>
          </a:solidFill>
          <a:ln w="19050" cap="flat" cmpd="sng" algn="ctr">
            <a:solidFill>
              <a:srgbClr val="CD2456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04689" tIns="104689" rIns="104689" bIns="104689" numCol="1" spcCol="1270" anchor="t" anchorCtr="0">
            <a:noAutofit/>
          </a:bodyPr>
          <a:lstStyle/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Concept exploration workshops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Technology utility panels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57150" marR="0" lvl="1" indent="0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640313F5-D7C9-2E0D-FCE2-F24611AC4158}"/>
              </a:ext>
            </a:extLst>
          </p:cNvPr>
          <p:cNvSpPr/>
          <p:nvPr/>
        </p:nvSpPr>
        <p:spPr>
          <a:xfrm>
            <a:off x="2224192" y="2141467"/>
            <a:ext cx="1146125" cy="2031516"/>
          </a:xfrm>
          <a:custGeom>
            <a:avLst/>
            <a:gdLst>
              <a:gd name="connsiteX0" fmla="*/ 0 w 1146125"/>
              <a:gd name="connsiteY0" fmla="*/ 114613 h 2031516"/>
              <a:gd name="connsiteX1" fmla="*/ 114613 w 1146125"/>
              <a:gd name="connsiteY1" fmla="*/ 0 h 2031516"/>
              <a:gd name="connsiteX2" fmla="*/ 1031513 w 1146125"/>
              <a:gd name="connsiteY2" fmla="*/ 0 h 2031516"/>
              <a:gd name="connsiteX3" fmla="*/ 1146126 w 1146125"/>
              <a:gd name="connsiteY3" fmla="*/ 114613 h 2031516"/>
              <a:gd name="connsiteX4" fmla="*/ 1146125 w 1146125"/>
              <a:gd name="connsiteY4" fmla="*/ 1916904 h 2031516"/>
              <a:gd name="connsiteX5" fmla="*/ 1031512 w 1146125"/>
              <a:gd name="connsiteY5" fmla="*/ 2031517 h 2031516"/>
              <a:gd name="connsiteX6" fmla="*/ 114613 w 1146125"/>
              <a:gd name="connsiteY6" fmla="*/ 2031516 h 2031516"/>
              <a:gd name="connsiteX7" fmla="*/ 0 w 1146125"/>
              <a:gd name="connsiteY7" fmla="*/ 1916903 h 2031516"/>
              <a:gd name="connsiteX8" fmla="*/ 0 w 1146125"/>
              <a:gd name="connsiteY8" fmla="*/ 114613 h 203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2031516">
                <a:moveTo>
                  <a:pt x="0" y="114613"/>
                </a:moveTo>
                <a:cubicBezTo>
                  <a:pt x="0" y="51314"/>
                  <a:pt x="51314" y="0"/>
                  <a:pt x="114613" y="0"/>
                </a:cubicBezTo>
                <a:lnTo>
                  <a:pt x="1031513" y="0"/>
                </a:lnTo>
                <a:cubicBezTo>
                  <a:pt x="1094812" y="0"/>
                  <a:pt x="1146126" y="51314"/>
                  <a:pt x="1146126" y="114613"/>
                </a:cubicBezTo>
                <a:cubicBezTo>
                  <a:pt x="1146126" y="715377"/>
                  <a:pt x="1146125" y="1316140"/>
                  <a:pt x="1146125" y="1916904"/>
                </a:cubicBezTo>
                <a:cubicBezTo>
                  <a:pt x="1146125" y="1980203"/>
                  <a:pt x="1094811" y="2031517"/>
                  <a:pt x="1031512" y="2031517"/>
                </a:cubicBezTo>
                <a:lnTo>
                  <a:pt x="114613" y="2031516"/>
                </a:lnTo>
                <a:cubicBezTo>
                  <a:pt x="51314" y="2031516"/>
                  <a:pt x="0" y="1980202"/>
                  <a:pt x="0" y="1916903"/>
                </a:cubicBezTo>
                <a:lnTo>
                  <a:pt x="0" y="114613"/>
                </a:lnTo>
                <a:close/>
              </a:path>
            </a:pathLst>
          </a:custGeom>
          <a:solidFill>
            <a:srgbClr val="14022E">
              <a:alpha val="90000"/>
            </a:srgbClr>
          </a:solidFill>
          <a:ln w="19050" cap="flat" cmpd="sng" algn="ctr">
            <a:solidFill>
              <a:srgbClr val="CD2456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04689" tIns="104689" rIns="104689" bIns="104689" numCol="1" spcCol="1270" anchor="t" anchorCtr="0">
            <a:noAutofit/>
          </a:bodyPr>
          <a:lstStyle/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 interface identification</a:t>
            </a:r>
          </a:p>
          <a:p>
            <a:pPr marL="92075" marR="0" lvl="1" indent="-92075" defTabSz="44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Benefits framework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CAD17F0-C622-370C-09C6-090D12494679}"/>
              </a:ext>
            </a:extLst>
          </p:cNvPr>
          <p:cNvSpPr/>
          <p:nvPr/>
        </p:nvSpPr>
        <p:spPr>
          <a:xfrm>
            <a:off x="541766" y="2141467"/>
            <a:ext cx="1146125" cy="2031516"/>
          </a:xfrm>
          <a:custGeom>
            <a:avLst/>
            <a:gdLst>
              <a:gd name="connsiteX0" fmla="*/ 0 w 1146125"/>
              <a:gd name="connsiteY0" fmla="*/ 114613 h 2031516"/>
              <a:gd name="connsiteX1" fmla="*/ 114613 w 1146125"/>
              <a:gd name="connsiteY1" fmla="*/ 0 h 2031516"/>
              <a:gd name="connsiteX2" fmla="*/ 1031513 w 1146125"/>
              <a:gd name="connsiteY2" fmla="*/ 0 h 2031516"/>
              <a:gd name="connsiteX3" fmla="*/ 1146126 w 1146125"/>
              <a:gd name="connsiteY3" fmla="*/ 114613 h 2031516"/>
              <a:gd name="connsiteX4" fmla="*/ 1146125 w 1146125"/>
              <a:gd name="connsiteY4" fmla="*/ 1916904 h 2031516"/>
              <a:gd name="connsiteX5" fmla="*/ 1031512 w 1146125"/>
              <a:gd name="connsiteY5" fmla="*/ 2031517 h 2031516"/>
              <a:gd name="connsiteX6" fmla="*/ 114613 w 1146125"/>
              <a:gd name="connsiteY6" fmla="*/ 2031516 h 2031516"/>
              <a:gd name="connsiteX7" fmla="*/ 0 w 1146125"/>
              <a:gd name="connsiteY7" fmla="*/ 1916903 h 2031516"/>
              <a:gd name="connsiteX8" fmla="*/ 0 w 1146125"/>
              <a:gd name="connsiteY8" fmla="*/ 114613 h 203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2031516">
                <a:moveTo>
                  <a:pt x="0" y="114613"/>
                </a:moveTo>
                <a:cubicBezTo>
                  <a:pt x="0" y="51314"/>
                  <a:pt x="51314" y="0"/>
                  <a:pt x="114613" y="0"/>
                </a:cubicBezTo>
                <a:lnTo>
                  <a:pt x="1031513" y="0"/>
                </a:lnTo>
                <a:cubicBezTo>
                  <a:pt x="1094812" y="0"/>
                  <a:pt x="1146126" y="51314"/>
                  <a:pt x="1146126" y="114613"/>
                </a:cubicBezTo>
                <a:cubicBezTo>
                  <a:pt x="1146126" y="715377"/>
                  <a:pt x="1146125" y="1316140"/>
                  <a:pt x="1146125" y="1916904"/>
                </a:cubicBezTo>
                <a:cubicBezTo>
                  <a:pt x="1146125" y="1980203"/>
                  <a:pt x="1094811" y="2031517"/>
                  <a:pt x="1031512" y="2031517"/>
                </a:cubicBezTo>
                <a:lnTo>
                  <a:pt x="114613" y="2031516"/>
                </a:lnTo>
                <a:cubicBezTo>
                  <a:pt x="51314" y="2031516"/>
                  <a:pt x="0" y="1980202"/>
                  <a:pt x="0" y="1916903"/>
                </a:cubicBezTo>
                <a:lnTo>
                  <a:pt x="0" y="114613"/>
                </a:lnTo>
                <a:close/>
              </a:path>
            </a:pathLst>
          </a:custGeom>
          <a:solidFill>
            <a:srgbClr val="14022E">
              <a:alpha val="90000"/>
            </a:srgbClr>
          </a:solidFill>
          <a:ln w="19050" cap="flat" cmpd="sng" algn="ctr">
            <a:solidFill>
              <a:srgbClr val="CD2456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04689" tIns="104689" rIns="104689" bIns="104689" numCol="1" spcCol="1270" anchor="t" anchorCtr="0">
            <a:noAutofit/>
          </a:bodyPr>
          <a:lstStyle/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13EB17-9A32-3789-3B6C-B2BF0DD62B95}"/>
              </a:ext>
            </a:extLst>
          </p:cNvPr>
          <p:cNvSpPr txBox="1"/>
          <p:nvPr/>
        </p:nvSpPr>
        <p:spPr>
          <a:xfrm>
            <a:off x="1532300" y="915566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accent1"/>
                </a:solidFill>
                <a:latin typeface="Arial" panose="020B0604020202020204"/>
              </a:rPr>
              <a:t>Operational Research involves five stages</a:t>
            </a:r>
            <a:r>
              <a:rPr lang="en-GB" sz="1800" dirty="0">
                <a:solidFill>
                  <a:srgbClr val="CD2456"/>
                </a:solidFill>
                <a:latin typeface="Arial" panose="020B0604020202020204"/>
              </a:rPr>
              <a:t>: 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EF7CD5D-64EA-ACC7-6601-A1CF26C6C561}"/>
              </a:ext>
            </a:extLst>
          </p:cNvPr>
          <p:cNvSpPr/>
          <p:nvPr/>
        </p:nvSpPr>
        <p:spPr>
          <a:xfrm>
            <a:off x="395536" y="1586418"/>
            <a:ext cx="1146125" cy="687675"/>
          </a:xfrm>
          <a:custGeom>
            <a:avLst/>
            <a:gdLst>
              <a:gd name="connsiteX0" fmla="*/ 0 w 1146125"/>
              <a:gd name="connsiteY0" fmla="*/ 68768 h 687675"/>
              <a:gd name="connsiteX1" fmla="*/ 68768 w 1146125"/>
              <a:gd name="connsiteY1" fmla="*/ 0 h 687675"/>
              <a:gd name="connsiteX2" fmla="*/ 1077358 w 1146125"/>
              <a:gd name="connsiteY2" fmla="*/ 0 h 687675"/>
              <a:gd name="connsiteX3" fmla="*/ 1146126 w 1146125"/>
              <a:gd name="connsiteY3" fmla="*/ 68768 h 687675"/>
              <a:gd name="connsiteX4" fmla="*/ 1146125 w 1146125"/>
              <a:gd name="connsiteY4" fmla="*/ 618908 h 687675"/>
              <a:gd name="connsiteX5" fmla="*/ 1077357 w 1146125"/>
              <a:gd name="connsiteY5" fmla="*/ 687676 h 687675"/>
              <a:gd name="connsiteX6" fmla="*/ 68768 w 1146125"/>
              <a:gd name="connsiteY6" fmla="*/ 687675 h 687675"/>
              <a:gd name="connsiteX7" fmla="*/ 0 w 1146125"/>
              <a:gd name="connsiteY7" fmla="*/ 618907 h 687675"/>
              <a:gd name="connsiteX8" fmla="*/ 0 w 1146125"/>
              <a:gd name="connsiteY8" fmla="*/ 68768 h 68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687675">
                <a:moveTo>
                  <a:pt x="0" y="68768"/>
                </a:moveTo>
                <a:cubicBezTo>
                  <a:pt x="0" y="30788"/>
                  <a:pt x="30788" y="0"/>
                  <a:pt x="68768" y="0"/>
                </a:cubicBezTo>
                <a:lnTo>
                  <a:pt x="1077358" y="0"/>
                </a:lnTo>
                <a:cubicBezTo>
                  <a:pt x="1115338" y="0"/>
                  <a:pt x="1146126" y="30788"/>
                  <a:pt x="1146126" y="68768"/>
                </a:cubicBezTo>
                <a:cubicBezTo>
                  <a:pt x="1146126" y="252148"/>
                  <a:pt x="1146125" y="435528"/>
                  <a:pt x="1146125" y="618908"/>
                </a:cubicBezTo>
                <a:cubicBezTo>
                  <a:pt x="1146125" y="656888"/>
                  <a:pt x="1115337" y="687676"/>
                  <a:pt x="1077357" y="687676"/>
                </a:cubicBezTo>
                <a:lnTo>
                  <a:pt x="68768" y="687675"/>
                </a:lnTo>
                <a:cubicBezTo>
                  <a:pt x="30788" y="687675"/>
                  <a:pt x="0" y="656887"/>
                  <a:pt x="0" y="618907"/>
                </a:cubicBezTo>
                <a:lnTo>
                  <a:pt x="0" y="68768"/>
                </a:lnTo>
                <a:close/>
              </a:path>
            </a:pathLst>
          </a:custGeom>
          <a:solidFill>
            <a:srgbClr val="CD2456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8232" tIns="78232" rIns="78232" bIns="271135" numCol="1" spcCol="1270" anchor="t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1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Technology down selection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1CE24CFB-7C0D-1A09-B2BD-8562C4670737}"/>
              </a:ext>
            </a:extLst>
          </p:cNvPr>
          <p:cNvSpPr/>
          <p:nvPr/>
        </p:nvSpPr>
        <p:spPr>
          <a:xfrm>
            <a:off x="1687891" y="1809876"/>
            <a:ext cx="286930" cy="285352"/>
          </a:xfrm>
          <a:custGeom>
            <a:avLst/>
            <a:gdLst>
              <a:gd name="connsiteX0" fmla="*/ 0 w 286930"/>
              <a:gd name="connsiteY0" fmla="*/ 57070 h 285352"/>
              <a:gd name="connsiteX1" fmla="*/ 144254 w 286930"/>
              <a:gd name="connsiteY1" fmla="*/ 57070 h 285352"/>
              <a:gd name="connsiteX2" fmla="*/ 144254 w 286930"/>
              <a:gd name="connsiteY2" fmla="*/ 0 h 285352"/>
              <a:gd name="connsiteX3" fmla="*/ 286930 w 286930"/>
              <a:gd name="connsiteY3" fmla="*/ 142676 h 285352"/>
              <a:gd name="connsiteX4" fmla="*/ 144254 w 286930"/>
              <a:gd name="connsiteY4" fmla="*/ 285352 h 285352"/>
              <a:gd name="connsiteX5" fmla="*/ 144254 w 286930"/>
              <a:gd name="connsiteY5" fmla="*/ 228282 h 285352"/>
              <a:gd name="connsiteX6" fmla="*/ 0 w 286930"/>
              <a:gd name="connsiteY6" fmla="*/ 228282 h 285352"/>
              <a:gd name="connsiteX7" fmla="*/ 0 w 286930"/>
              <a:gd name="connsiteY7" fmla="*/ 57070 h 28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6930" h="285352">
                <a:moveTo>
                  <a:pt x="0" y="57070"/>
                </a:moveTo>
                <a:lnTo>
                  <a:pt x="144254" y="57070"/>
                </a:lnTo>
                <a:lnTo>
                  <a:pt x="144254" y="0"/>
                </a:lnTo>
                <a:lnTo>
                  <a:pt x="286930" y="142676"/>
                </a:lnTo>
                <a:lnTo>
                  <a:pt x="144254" y="285352"/>
                </a:lnTo>
                <a:lnTo>
                  <a:pt x="144254" y="228282"/>
                </a:lnTo>
                <a:lnTo>
                  <a:pt x="0" y="228282"/>
                </a:lnTo>
                <a:lnTo>
                  <a:pt x="0" y="57070"/>
                </a:lnTo>
                <a:close/>
              </a:path>
            </a:pathLst>
          </a:custGeom>
          <a:solidFill>
            <a:srgbClr val="CD2456">
              <a:tint val="6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spcFirstLastPara="0" vert="horz" wrap="square" lIns="0" tIns="57070" rIns="85606" bIns="57070" numCol="1" spcCol="1270" anchor="ctr" anchorCtr="0">
            <a:noAutofit/>
          </a:bodyPr>
          <a:lstStyle/>
          <a:p>
            <a:pPr marL="0" marR="0" lvl="0" indent="0" algn="ctr" defTabSz="5778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302CF6C2-37E8-8522-3430-55D326951C17}"/>
              </a:ext>
            </a:extLst>
          </p:cNvPr>
          <p:cNvSpPr/>
          <p:nvPr/>
        </p:nvSpPr>
        <p:spPr>
          <a:xfrm>
            <a:off x="2083040" y="1586418"/>
            <a:ext cx="1146125" cy="687675"/>
          </a:xfrm>
          <a:custGeom>
            <a:avLst/>
            <a:gdLst>
              <a:gd name="connsiteX0" fmla="*/ 0 w 1146125"/>
              <a:gd name="connsiteY0" fmla="*/ 68768 h 687675"/>
              <a:gd name="connsiteX1" fmla="*/ 68768 w 1146125"/>
              <a:gd name="connsiteY1" fmla="*/ 0 h 687675"/>
              <a:gd name="connsiteX2" fmla="*/ 1077358 w 1146125"/>
              <a:gd name="connsiteY2" fmla="*/ 0 h 687675"/>
              <a:gd name="connsiteX3" fmla="*/ 1146126 w 1146125"/>
              <a:gd name="connsiteY3" fmla="*/ 68768 h 687675"/>
              <a:gd name="connsiteX4" fmla="*/ 1146125 w 1146125"/>
              <a:gd name="connsiteY4" fmla="*/ 618908 h 687675"/>
              <a:gd name="connsiteX5" fmla="*/ 1077357 w 1146125"/>
              <a:gd name="connsiteY5" fmla="*/ 687676 h 687675"/>
              <a:gd name="connsiteX6" fmla="*/ 68768 w 1146125"/>
              <a:gd name="connsiteY6" fmla="*/ 687675 h 687675"/>
              <a:gd name="connsiteX7" fmla="*/ 0 w 1146125"/>
              <a:gd name="connsiteY7" fmla="*/ 618907 h 687675"/>
              <a:gd name="connsiteX8" fmla="*/ 0 w 1146125"/>
              <a:gd name="connsiteY8" fmla="*/ 68768 h 68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687675">
                <a:moveTo>
                  <a:pt x="0" y="68768"/>
                </a:moveTo>
                <a:cubicBezTo>
                  <a:pt x="0" y="30788"/>
                  <a:pt x="30788" y="0"/>
                  <a:pt x="68768" y="0"/>
                </a:cubicBezTo>
                <a:lnTo>
                  <a:pt x="1077358" y="0"/>
                </a:lnTo>
                <a:cubicBezTo>
                  <a:pt x="1115338" y="0"/>
                  <a:pt x="1146126" y="30788"/>
                  <a:pt x="1146126" y="68768"/>
                </a:cubicBezTo>
                <a:cubicBezTo>
                  <a:pt x="1146126" y="252148"/>
                  <a:pt x="1146125" y="435528"/>
                  <a:pt x="1146125" y="618908"/>
                </a:cubicBezTo>
                <a:cubicBezTo>
                  <a:pt x="1146125" y="656888"/>
                  <a:pt x="1115337" y="687676"/>
                  <a:pt x="1077357" y="687676"/>
                </a:cubicBezTo>
                <a:lnTo>
                  <a:pt x="68768" y="687675"/>
                </a:lnTo>
                <a:cubicBezTo>
                  <a:pt x="30788" y="687675"/>
                  <a:pt x="0" y="656887"/>
                  <a:pt x="0" y="618907"/>
                </a:cubicBezTo>
                <a:lnTo>
                  <a:pt x="0" y="68768"/>
                </a:lnTo>
                <a:close/>
              </a:path>
            </a:pathLst>
          </a:custGeom>
          <a:solidFill>
            <a:srgbClr val="CD2456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8232" tIns="78232" rIns="78232" bIns="271135" numCol="1" spcCol="1270" anchor="t" anchorCtr="0">
            <a:noAutofit/>
          </a:bodyPr>
          <a:lstStyle/>
          <a:p>
            <a:pPr marL="0" marR="0" lvl="0" indent="0" algn="ctr" defTabSz="46672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2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6672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 method development</a:t>
            </a:r>
            <a:endParaRPr kumimoji="0" lang="en-GB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E3AE53CF-61CF-C736-E860-7C9C2D174CE8}"/>
              </a:ext>
            </a:extLst>
          </p:cNvPr>
          <p:cNvSpPr/>
          <p:nvPr/>
        </p:nvSpPr>
        <p:spPr>
          <a:xfrm rot="10294">
            <a:off x="3399054" y="1757017"/>
            <a:ext cx="320943" cy="285352"/>
          </a:xfrm>
          <a:custGeom>
            <a:avLst/>
            <a:gdLst>
              <a:gd name="connsiteX0" fmla="*/ 0 w 320943"/>
              <a:gd name="connsiteY0" fmla="*/ 57070 h 285352"/>
              <a:gd name="connsiteX1" fmla="*/ 178267 w 320943"/>
              <a:gd name="connsiteY1" fmla="*/ 57070 h 285352"/>
              <a:gd name="connsiteX2" fmla="*/ 178267 w 320943"/>
              <a:gd name="connsiteY2" fmla="*/ 0 h 285352"/>
              <a:gd name="connsiteX3" fmla="*/ 320943 w 320943"/>
              <a:gd name="connsiteY3" fmla="*/ 142676 h 285352"/>
              <a:gd name="connsiteX4" fmla="*/ 178267 w 320943"/>
              <a:gd name="connsiteY4" fmla="*/ 285352 h 285352"/>
              <a:gd name="connsiteX5" fmla="*/ 178267 w 320943"/>
              <a:gd name="connsiteY5" fmla="*/ 228282 h 285352"/>
              <a:gd name="connsiteX6" fmla="*/ 0 w 320943"/>
              <a:gd name="connsiteY6" fmla="*/ 228282 h 285352"/>
              <a:gd name="connsiteX7" fmla="*/ 0 w 320943"/>
              <a:gd name="connsiteY7" fmla="*/ 57070 h 28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943" h="285352">
                <a:moveTo>
                  <a:pt x="0" y="57070"/>
                </a:moveTo>
                <a:lnTo>
                  <a:pt x="178267" y="57070"/>
                </a:lnTo>
                <a:lnTo>
                  <a:pt x="178267" y="0"/>
                </a:lnTo>
                <a:lnTo>
                  <a:pt x="320943" y="142676"/>
                </a:lnTo>
                <a:lnTo>
                  <a:pt x="178267" y="285352"/>
                </a:lnTo>
                <a:lnTo>
                  <a:pt x="178267" y="228282"/>
                </a:lnTo>
                <a:lnTo>
                  <a:pt x="0" y="228282"/>
                </a:lnTo>
                <a:lnTo>
                  <a:pt x="0" y="57070"/>
                </a:lnTo>
                <a:close/>
              </a:path>
            </a:pathLst>
          </a:custGeom>
          <a:solidFill>
            <a:srgbClr val="CD2456">
              <a:tint val="6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spcFirstLastPara="0" vert="horz" wrap="square" lIns="-1" tIns="57070" rIns="85606" bIns="57069" numCol="1" spcCol="1270" anchor="ctr" anchorCtr="0">
            <a:noAutofit/>
          </a:bodyPr>
          <a:lstStyle/>
          <a:p>
            <a:pPr marL="0" marR="0" lvl="0" indent="0" algn="ctr" defTabSz="5778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35E53A8F-B37A-89A6-2EB6-1FC22FE3D65F}"/>
              </a:ext>
            </a:extLst>
          </p:cNvPr>
          <p:cNvSpPr/>
          <p:nvPr/>
        </p:nvSpPr>
        <p:spPr>
          <a:xfrm>
            <a:off x="3834716" y="1591663"/>
            <a:ext cx="1146125" cy="687675"/>
          </a:xfrm>
          <a:custGeom>
            <a:avLst/>
            <a:gdLst>
              <a:gd name="connsiteX0" fmla="*/ 0 w 1146125"/>
              <a:gd name="connsiteY0" fmla="*/ 68768 h 687675"/>
              <a:gd name="connsiteX1" fmla="*/ 68768 w 1146125"/>
              <a:gd name="connsiteY1" fmla="*/ 0 h 687675"/>
              <a:gd name="connsiteX2" fmla="*/ 1077358 w 1146125"/>
              <a:gd name="connsiteY2" fmla="*/ 0 h 687675"/>
              <a:gd name="connsiteX3" fmla="*/ 1146126 w 1146125"/>
              <a:gd name="connsiteY3" fmla="*/ 68768 h 687675"/>
              <a:gd name="connsiteX4" fmla="*/ 1146125 w 1146125"/>
              <a:gd name="connsiteY4" fmla="*/ 618908 h 687675"/>
              <a:gd name="connsiteX5" fmla="*/ 1077357 w 1146125"/>
              <a:gd name="connsiteY5" fmla="*/ 687676 h 687675"/>
              <a:gd name="connsiteX6" fmla="*/ 68768 w 1146125"/>
              <a:gd name="connsiteY6" fmla="*/ 687675 h 687675"/>
              <a:gd name="connsiteX7" fmla="*/ 0 w 1146125"/>
              <a:gd name="connsiteY7" fmla="*/ 618907 h 687675"/>
              <a:gd name="connsiteX8" fmla="*/ 0 w 1146125"/>
              <a:gd name="connsiteY8" fmla="*/ 68768 h 68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687675">
                <a:moveTo>
                  <a:pt x="0" y="68768"/>
                </a:moveTo>
                <a:cubicBezTo>
                  <a:pt x="0" y="30788"/>
                  <a:pt x="30788" y="0"/>
                  <a:pt x="68768" y="0"/>
                </a:cubicBezTo>
                <a:lnTo>
                  <a:pt x="1077358" y="0"/>
                </a:lnTo>
                <a:cubicBezTo>
                  <a:pt x="1115338" y="0"/>
                  <a:pt x="1146126" y="30788"/>
                  <a:pt x="1146126" y="68768"/>
                </a:cubicBezTo>
                <a:cubicBezTo>
                  <a:pt x="1146126" y="252148"/>
                  <a:pt x="1146125" y="435528"/>
                  <a:pt x="1146125" y="618908"/>
                </a:cubicBezTo>
                <a:cubicBezTo>
                  <a:pt x="1146125" y="656888"/>
                  <a:pt x="1115337" y="687676"/>
                  <a:pt x="1077357" y="687676"/>
                </a:cubicBezTo>
                <a:lnTo>
                  <a:pt x="68768" y="687675"/>
                </a:lnTo>
                <a:cubicBezTo>
                  <a:pt x="30788" y="687675"/>
                  <a:pt x="0" y="656887"/>
                  <a:pt x="0" y="618907"/>
                </a:cubicBezTo>
                <a:lnTo>
                  <a:pt x="0" y="68768"/>
                </a:lnTo>
                <a:close/>
              </a:path>
            </a:pathLst>
          </a:custGeom>
          <a:solidFill>
            <a:srgbClr val="CD2456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8232" tIns="78232" rIns="78232" bIns="271135" numCol="1" spcCol="1270" anchor="t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3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Concept boundaries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34984638-6773-6603-046F-29F135EA0F83}"/>
              </a:ext>
            </a:extLst>
          </p:cNvPr>
          <p:cNvSpPr/>
          <p:nvPr/>
        </p:nvSpPr>
        <p:spPr>
          <a:xfrm rot="21528516">
            <a:off x="5110220" y="1758684"/>
            <a:ext cx="267598" cy="285352"/>
          </a:xfrm>
          <a:custGeom>
            <a:avLst/>
            <a:gdLst>
              <a:gd name="connsiteX0" fmla="*/ 0 w 267598"/>
              <a:gd name="connsiteY0" fmla="*/ 57070 h 285352"/>
              <a:gd name="connsiteX1" fmla="*/ 133799 w 267598"/>
              <a:gd name="connsiteY1" fmla="*/ 57070 h 285352"/>
              <a:gd name="connsiteX2" fmla="*/ 133799 w 267598"/>
              <a:gd name="connsiteY2" fmla="*/ 0 h 285352"/>
              <a:gd name="connsiteX3" fmla="*/ 267598 w 267598"/>
              <a:gd name="connsiteY3" fmla="*/ 142676 h 285352"/>
              <a:gd name="connsiteX4" fmla="*/ 133799 w 267598"/>
              <a:gd name="connsiteY4" fmla="*/ 285352 h 285352"/>
              <a:gd name="connsiteX5" fmla="*/ 133799 w 267598"/>
              <a:gd name="connsiteY5" fmla="*/ 228282 h 285352"/>
              <a:gd name="connsiteX6" fmla="*/ 0 w 267598"/>
              <a:gd name="connsiteY6" fmla="*/ 228282 h 285352"/>
              <a:gd name="connsiteX7" fmla="*/ 0 w 267598"/>
              <a:gd name="connsiteY7" fmla="*/ 57070 h 28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598" h="285352">
                <a:moveTo>
                  <a:pt x="0" y="57070"/>
                </a:moveTo>
                <a:lnTo>
                  <a:pt x="133799" y="57070"/>
                </a:lnTo>
                <a:lnTo>
                  <a:pt x="133799" y="0"/>
                </a:lnTo>
                <a:lnTo>
                  <a:pt x="267598" y="142676"/>
                </a:lnTo>
                <a:lnTo>
                  <a:pt x="133799" y="285352"/>
                </a:lnTo>
                <a:lnTo>
                  <a:pt x="133799" y="228282"/>
                </a:lnTo>
                <a:lnTo>
                  <a:pt x="0" y="228282"/>
                </a:lnTo>
                <a:lnTo>
                  <a:pt x="0" y="57070"/>
                </a:lnTo>
                <a:close/>
              </a:path>
            </a:pathLst>
          </a:custGeom>
          <a:solidFill>
            <a:srgbClr val="CD2456">
              <a:tint val="6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spcFirstLastPara="0" vert="horz" wrap="square" lIns="0" tIns="57070" rIns="80278" bIns="57069" numCol="1" spcCol="1270" anchor="ctr" anchorCtr="0">
            <a:noAutofit/>
          </a:bodyPr>
          <a:lstStyle/>
          <a:p>
            <a:pPr marL="0" marR="0" lvl="0" indent="0" algn="ctr" defTabSz="5778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817EE294-3C58-6D7C-3651-DCA2C9B859DD}"/>
              </a:ext>
            </a:extLst>
          </p:cNvPr>
          <p:cNvSpPr/>
          <p:nvPr/>
        </p:nvSpPr>
        <p:spPr>
          <a:xfrm>
            <a:off x="5485635" y="1557330"/>
            <a:ext cx="1146125" cy="687675"/>
          </a:xfrm>
          <a:custGeom>
            <a:avLst/>
            <a:gdLst>
              <a:gd name="connsiteX0" fmla="*/ 0 w 1146125"/>
              <a:gd name="connsiteY0" fmla="*/ 68768 h 687675"/>
              <a:gd name="connsiteX1" fmla="*/ 68768 w 1146125"/>
              <a:gd name="connsiteY1" fmla="*/ 0 h 687675"/>
              <a:gd name="connsiteX2" fmla="*/ 1077358 w 1146125"/>
              <a:gd name="connsiteY2" fmla="*/ 0 h 687675"/>
              <a:gd name="connsiteX3" fmla="*/ 1146126 w 1146125"/>
              <a:gd name="connsiteY3" fmla="*/ 68768 h 687675"/>
              <a:gd name="connsiteX4" fmla="*/ 1146125 w 1146125"/>
              <a:gd name="connsiteY4" fmla="*/ 618908 h 687675"/>
              <a:gd name="connsiteX5" fmla="*/ 1077357 w 1146125"/>
              <a:gd name="connsiteY5" fmla="*/ 687676 h 687675"/>
              <a:gd name="connsiteX6" fmla="*/ 68768 w 1146125"/>
              <a:gd name="connsiteY6" fmla="*/ 687675 h 687675"/>
              <a:gd name="connsiteX7" fmla="*/ 0 w 1146125"/>
              <a:gd name="connsiteY7" fmla="*/ 618907 h 687675"/>
              <a:gd name="connsiteX8" fmla="*/ 0 w 1146125"/>
              <a:gd name="connsiteY8" fmla="*/ 68768 h 68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687675">
                <a:moveTo>
                  <a:pt x="0" y="68768"/>
                </a:moveTo>
                <a:cubicBezTo>
                  <a:pt x="0" y="30788"/>
                  <a:pt x="30788" y="0"/>
                  <a:pt x="68768" y="0"/>
                </a:cubicBezTo>
                <a:lnTo>
                  <a:pt x="1077358" y="0"/>
                </a:lnTo>
                <a:cubicBezTo>
                  <a:pt x="1115338" y="0"/>
                  <a:pt x="1146126" y="30788"/>
                  <a:pt x="1146126" y="68768"/>
                </a:cubicBezTo>
                <a:cubicBezTo>
                  <a:pt x="1146126" y="252148"/>
                  <a:pt x="1146125" y="435528"/>
                  <a:pt x="1146125" y="618908"/>
                </a:cubicBezTo>
                <a:cubicBezTo>
                  <a:pt x="1146125" y="656888"/>
                  <a:pt x="1115337" y="687676"/>
                  <a:pt x="1077357" y="687676"/>
                </a:cubicBezTo>
                <a:lnTo>
                  <a:pt x="68768" y="687675"/>
                </a:lnTo>
                <a:cubicBezTo>
                  <a:pt x="30788" y="687675"/>
                  <a:pt x="0" y="656887"/>
                  <a:pt x="0" y="618907"/>
                </a:cubicBezTo>
                <a:lnTo>
                  <a:pt x="0" y="68768"/>
                </a:lnTo>
                <a:close/>
              </a:path>
            </a:pathLst>
          </a:custGeom>
          <a:solidFill>
            <a:srgbClr val="CD2456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8232" tIns="78232" rIns="78232" bIns="271135" numCol="1" spcCol="1270" anchor="t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4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Low-level assessment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D32FA01F-D394-F031-6D22-C1CC971073F6}"/>
              </a:ext>
            </a:extLst>
          </p:cNvPr>
          <p:cNvSpPr/>
          <p:nvPr/>
        </p:nvSpPr>
        <p:spPr>
          <a:xfrm>
            <a:off x="6829193" y="1764537"/>
            <a:ext cx="298557" cy="285352"/>
          </a:xfrm>
          <a:custGeom>
            <a:avLst/>
            <a:gdLst>
              <a:gd name="connsiteX0" fmla="*/ 0 w 298557"/>
              <a:gd name="connsiteY0" fmla="*/ 57070 h 285352"/>
              <a:gd name="connsiteX1" fmla="*/ 155881 w 298557"/>
              <a:gd name="connsiteY1" fmla="*/ 57070 h 285352"/>
              <a:gd name="connsiteX2" fmla="*/ 155881 w 298557"/>
              <a:gd name="connsiteY2" fmla="*/ 0 h 285352"/>
              <a:gd name="connsiteX3" fmla="*/ 298557 w 298557"/>
              <a:gd name="connsiteY3" fmla="*/ 142676 h 285352"/>
              <a:gd name="connsiteX4" fmla="*/ 155881 w 298557"/>
              <a:gd name="connsiteY4" fmla="*/ 285352 h 285352"/>
              <a:gd name="connsiteX5" fmla="*/ 155881 w 298557"/>
              <a:gd name="connsiteY5" fmla="*/ 228282 h 285352"/>
              <a:gd name="connsiteX6" fmla="*/ 0 w 298557"/>
              <a:gd name="connsiteY6" fmla="*/ 228282 h 285352"/>
              <a:gd name="connsiteX7" fmla="*/ 0 w 298557"/>
              <a:gd name="connsiteY7" fmla="*/ 57070 h 28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557" h="285352">
                <a:moveTo>
                  <a:pt x="0" y="57070"/>
                </a:moveTo>
                <a:lnTo>
                  <a:pt x="155881" y="57070"/>
                </a:lnTo>
                <a:lnTo>
                  <a:pt x="155881" y="0"/>
                </a:lnTo>
                <a:lnTo>
                  <a:pt x="298557" y="142676"/>
                </a:lnTo>
                <a:lnTo>
                  <a:pt x="155881" y="285352"/>
                </a:lnTo>
                <a:lnTo>
                  <a:pt x="155881" y="228282"/>
                </a:lnTo>
                <a:lnTo>
                  <a:pt x="0" y="228282"/>
                </a:lnTo>
                <a:lnTo>
                  <a:pt x="0" y="57070"/>
                </a:lnTo>
                <a:close/>
              </a:path>
            </a:pathLst>
          </a:custGeom>
          <a:solidFill>
            <a:srgbClr val="CD2456">
              <a:tint val="6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spcFirstLastPara="0" vert="horz" wrap="square" lIns="0" tIns="57070" rIns="85606" bIns="57070" numCol="1" spcCol="1270" anchor="ctr" anchorCtr="0">
            <a:noAutofit/>
          </a:bodyPr>
          <a:lstStyle/>
          <a:p>
            <a:pPr marL="0" marR="0" lvl="0" indent="0" algn="ctr" defTabSz="5778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652D59CA-41E1-73CC-389E-DA35AD0447F2}"/>
              </a:ext>
            </a:extLst>
          </p:cNvPr>
          <p:cNvSpPr/>
          <p:nvPr/>
        </p:nvSpPr>
        <p:spPr>
          <a:xfrm>
            <a:off x="7195076" y="1557330"/>
            <a:ext cx="1146125" cy="687675"/>
          </a:xfrm>
          <a:custGeom>
            <a:avLst/>
            <a:gdLst>
              <a:gd name="connsiteX0" fmla="*/ 0 w 1146125"/>
              <a:gd name="connsiteY0" fmla="*/ 68768 h 687675"/>
              <a:gd name="connsiteX1" fmla="*/ 68768 w 1146125"/>
              <a:gd name="connsiteY1" fmla="*/ 0 h 687675"/>
              <a:gd name="connsiteX2" fmla="*/ 1077358 w 1146125"/>
              <a:gd name="connsiteY2" fmla="*/ 0 h 687675"/>
              <a:gd name="connsiteX3" fmla="*/ 1146126 w 1146125"/>
              <a:gd name="connsiteY3" fmla="*/ 68768 h 687675"/>
              <a:gd name="connsiteX4" fmla="*/ 1146125 w 1146125"/>
              <a:gd name="connsiteY4" fmla="*/ 618908 h 687675"/>
              <a:gd name="connsiteX5" fmla="*/ 1077357 w 1146125"/>
              <a:gd name="connsiteY5" fmla="*/ 687676 h 687675"/>
              <a:gd name="connsiteX6" fmla="*/ 68768 w 1146125"/>
              <a:gd name="connsiteY6" fmla="*/ 687675 h 687675"/>
              <a:gd name="connsiteX7" fmla="*/ 0 w 1146125"/>
              <a:gd name="connsiteY7" fmla="*/ 618907 h 687675"/>
              <a:gd name="connsiteX8" fmla="*/ 0 w 1146125"/>
              <a:gd name="connsiteY8" fmla="*/ 68768 h 68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687675">
                <a:moveTo>
                  <a:pt x="0" y="68768"/>
                </a:moveTo>
                <a:cubicBezTo>
                  <a:pt x="0" y="30788"/>
                  <a:pt x="30788" y="0"/>
                  <a:pt x="68768" y="0"/>
                </a:cubicBezTo>
                <a:lnTo>
                  <a:pt x="1077358" y="0"/>
                </a:lnTo>
                <a:cubicBezTo>
                  <a:pt x="1115338" y="0"/>
                  <a:pt x="1146126" y="30788"/>
                  <a:pt x="1146126" y="68768"/>
                </a:cubicBezTo>
                <a:cubicBezTo>
                  <a:pt x="1146126" y="252148"/>
                  <a:pt x="1146125" y="435528"/>
                  <a:pt x="1146125" y="618908"/>
                </a:cubicBezTo>
                <a:cubicBezTo>
                  <a:pt x="1146125" y="656888"/>
                  <a:pt x="1115337" y="687676"/>
                  <a:pt x="1077357" y="687676"/>
                </a:cubicBezTo>
                <a:lnTo>
                  <a:pt x="68768" y="687675"/>
                </a:lnTo>
                <a:cubicBezTo>
                  <a:pt x="30788" y="687675"/>
                  <a:pt x="0" y="656887"/>
                  <a:pt x="0" y="618907"/>
                </a:cubicBezTo>
                <a:lnTo>
                  <a:pt x="0" y="68768"/>
                </a:lnTo>
                <a:close/>
              </a:path>
            </a:pathLst>
          </a:custGeom>
          <a:solidFill>
            <a:srgbClr val="CD2456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8232" tIns="78232" rIns="78232" bIns="271135" numCol="1" spcCol="1270" anchor="t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5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High-level assessment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190A9-35AE-F002-90FF-9D39ED7F51DD}"/>
              </a:ext>
            </a:extLst>
          </p:cNvPr>
          <p:cNvSpPr txBox="1"/>
          <p:nvPr/>
        </p:nvSpPr>
        <p:spPr>
          <a:xfrm>
            <a:off x="36256" y="4876586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</p:spTree>
    <p:extLst>
      <p:ext uri="{BB962C8B-B14F-4D97-AF65-F5344CB8AC3E}">
        <p14:creationId xmlns:p14="http://schemas.microsoft.com/office/powerpoint/2010/main" val="2624723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FA895B-7266-E0C2-0D62-7C7EFC561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 METHODS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2D4CC-D6D7-6345-F144-D746166C6C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UK OFFICIAL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DC00BA-A827-900F-C627-64337B22BC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11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17CCDC-2607-292D-C08F-1580532AF980}"/>
              </a:ext>
            </a:extLst>
          </p:cNvPr>
          <p:cNvSpPr txBox="1"/>
          <p:nvPr/>
        </p:nvSpPr>
        <p:spPr>
          <a:xfrm>
            <a:off x="36256" y="4876586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</p:spTree>
    <p:extLst>
      <p:ext uri="{BB962C8B-B14F-4D97-AF65-F5344CB8AC3E}">
        <p14:creationId xmlns:p14="http://schemas.microsoft.com/office/powerpoint/2010/main" val="3914163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13089-97F0-4EF2-AAA4-D08BA4BA06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1948063" y="4702261"/>
            <a:ext cx="7478588" cy="274637"/>
          </a:xfrm>
        </p:spPr>
        <p:txBody>
          <a:bodyPr/>
          <a:lstStyle/>
          <a:p>
            <a:r>
              <a:rPr lang="en-GB" dirty="0"/>
              <a:t>UK OFFICIAL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758149-2974-D986-8DC0-9F7D0229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 METHOD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B8921-E130-4315-108B-5564DBDD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12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DC502C-0DCD-2477-5140-CFC275069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63" t="22140" r="17637" b="14618"/>
          <a:stretch/>
        </p:blipFill>
        <p:spPr>
          <a:xfrm>
            <a:off x="5644445" y="2970144"/>
            <a:ext cx="3336022" cy="1849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903786-44D3-CA55-4EC3-E503FCCF5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448" y="915566"/>
            <a:ext cx="3336022" cy="1929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4FF32B-7299-D8C0-368E-A784DD0FACF7}"/>
              </a:ext>
            </a:extLst>
          </p:cNvPr>
          <p:cNvSpPr txBox="1"/>
          <p:nvPr/>
        </p:nvSpPr>
        <p:spPr>
          <a:xfrm rot="16200000">
            <a:off x="4676662" y="1751699"/>
            <a:ext cx="17338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srgbClr val="FFFFFF"/>
                </a:solidFill>
                <a:latin typeface="Arial" panose="020B0604020202020204"/>
              </a:rPr>
              <a:t>OR interface Identification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365830-2275-D419-588A-94C6188A0610}"/>
              </a:ext>
            </a:extLst>
          </p:cNvPr>
          <p:cNvSpPr txBox="1"/>
          <p:nvPr/>
        </p:nvSpPr>
        <p:spPr>
          <a:xfrm rot="16200000">
            <a:off x="4676662" y="3768160"/>
            <a:ext cx="17338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srgbClr val="FFFFFF"/>
                </a:solidFill>
                <a:latin typeface="Arial" panose="020B0604020202020204"/>
              </a:rPr>
              <a:t>Benefits framework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FA13C-ED88-A5D9-B85D-BFCD77E521E2}"/>
              </a:ext>
            </a:extLst>
          </p:cNvPr>
          <p:cNvSpPr txBox="1"/>
          <p:nvPr/>
        </p:nvSpPr>
        <p:spPr>
          <a:xfrm>
            <a:off x="0" y="4839579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800" b="1" dirty="0">
                <a:solidFill>
                  <a:srgbClr val="FFFFFF"/>
                </a:solidFill>
                <a:latin typeface="Arial" panose="020B0604020202020204"/>
              </a:rPr>
              <a:t>DSTL/CP170200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72EB59A-E8F7-C174-DC75-258CD022F545}"/>
              </a:ext>
            </a:extLst>
          </p:cNvPr>
          <p:cNvSpPr txBox="1">
            <a:spLocks/>
          </p:cNvSpPr>
          <p:nvPr/>
        </p:nvSpPr>
        <p:spPr>
          <a:xfrm>
            <a:off x="431800" y="1383126"/>
            <a:ext cx="4241800" cy="3261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 Interface Identification</a:t>
            </a:r>
          </a:p>
          <a:p>
            <a:pPr marL="628650" marR="0" lvl="1" indent="-2857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Identify dependencies</a:t>
            </a:r>
          </a:p>
          <a:p>
            <a:pPr marL="628650" marR="0" lvl="1" indent="-2857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Communication aid 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Benefits framework</a:t>
            </a:r>
          </a:p>
          <a:p>
            <a:pPr marL="628650" marR="0" lvl="1" indent="-2857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understand the relationship between the industry and Dstl 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703061-A6FF-FB56-6EE2-9CA420F9220B}"/>
              </a:ext>
            </a:extLst>
          </p:cNvPr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850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405B97-DC26-F033-5E90-EF283A1D6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 BOUNDARIES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55086-0B6F-922F-3191-4ABA796854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13</a:t>
            </a:fld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5F0773-734C-624D-043B-3375F64F3D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UK OFFICIAL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B88FC6F-0A6F-3367-9E7D-A30607202B29}"/>
              </a:ext>
            </a:extLst>
          </p:cNvPr>
          <p:cNvSpPr txBox="1">
            <a:spLocks/>
          </p:cNvSpPr>
          <p:nvPr/>
        </p:nvSpPr>
        <p:spPr>
          <a:xfrm>
            <a:off x="179512" y="1037436"/>
            <a:ext cx="6192688" cy="34065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marR="0" lvl="0" indent="-541338" algn="l" defTabSz="685800" rtl="0" eaLnBrk="1" fontAlgn="auto" latinLnBrk="0" hangingPunct="1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What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D245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4022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Activities to improve understanding of what potential capabilities can offer to MOD</a:t>
            </a:r>
          </a:p>
          <a:p>
            <a:pPr marL="0" marR="0" lvl="1" indent="0" algn="l" defTabSz="4445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How: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4022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Structured </a:t>
            </a:r>
            <a:r>
              <a:rPr lang="en-GB" sz="1400" dirty="0">
                <a:solidFill>
                  <a:srgbClr val="14022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seminal wargames &amp;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4022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workshops to bring together SMEs, 	 suppliers and military advisors to improve understanding of:</a:t>
            </a:r>
          </a:p>
          <a:p>
            <a:pPr marL="900113" marR="0" lvl="0" indent="-171450" algn="l" defTabSz="6858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4022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How the technologies could be used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4022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900113" marR="0" lvl="0" indent="-171450" algn="l" defTabSz="6858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4022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Benefits and disadvantages of using the technologies in certain ways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14022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900113" marR="0" lvl="0" indent="-171450" algn="l" defTabSz="6858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4022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Other uses that might not naturally be considered</a:t>
            </a:r>
          </a:p>
          <a:p>
            <a:pPr marL="541338" marR="0" lvl="0" indent="-541338" algn="l" defTabSz="685800" rtl="0" eaLnBrk="1" fontAlgn="auto" latinLnBrk="0" hangingPunct="1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Why: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D2456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14022E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To identify boundaries and scope of operational concepts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4022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 descr="A person in military uniform kneeling next to a drone&#10;&#10;AI-generated content may be incorrect.">
            <a:extLst>
              <a:ext uri="{FF2B5EF4-FFF2-40B4-BE49-F238E27FC236}">
                <a16:creationId xmlns:a16="http://schemas.microsoft.com/office/drawing/2014/main" id="{169A9BC8-FFDF-E517-74A5-D6070CCE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1029086"/>
            <a:ext cx="2038639" cy="1564655"/>
          </a:xfrm>
          <a:prstGeom prst="rect">
            <a:avLst/>
          </a:prstGeom>
        </p:spPr>
      </p:pic>
      <p:pic>
        <p:nvPicPr>
          <p:cNvPr id="9" name="Picture 8" descr="A group of people in boats in the ocean&#10;&#10;AI-generated content may be incorrect.">
            <a:extLst>
              <a:ext uri="{FF2B5EF4-FFF2-40B4-BE49-F238E27FC236}">
                <a16:creationId xmlns:a16="http://schemas.microsoft.com/office/drawing/2014/main" id="{A8C38DE9-52E3-B401-8F86-30142C03D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2670873"/>
            <a:ext cx="2038639" cy="13607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33232E-2343-9892-5023-EF9F077CEDB8}"/>
              </a:ext>
            </a:extLst>
          </p:cNvPr>
          <p:cNvSpPr txBox="1"/>
          <p:nvPr/>
        </p:nvSpPr>
        <p:spPr>
          <a:xfrm>
            <a:off x="36256" y="4876586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</p:spTree>
    <p:extLst>
      <p:ext uri="{BB962C8B-B14F-4D97-AF65-F5344CB8AC3E}">
        <p14:creationId xmlns:p14="http://schemas.microsoft.com/office/powerpoint/2010/main" val="2729958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E50AC2-4FA3-E045-D819-34EE456EB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13" t="26219" r="22716" b="37400"/>
          <a:stretch/>
        </p:blipFill>
        <p:spPr>
          <a:xfrm>
            <a:off x="5493053" y="1231822"/>
            <a:ext cx="3000226" cy="177197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3F9A1-29F9-F0D1-34C0-9809515733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UK OFFICIAL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3C61240-5E4B-22B9-A48F-08EE89FB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TECHNOLOGY ASSESSMENT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C8207-2C6C-2299-BEF8-EC265287E0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14</a:t>
            </a:fld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D9CFFD4-D3CA-B82A-1F7C-F6C44A918CD1}"/>
              </a:ext>
            </a:extLst>
          </p:cNvPr>
          <p:cNvSpPr txBox="1">
            <a:spLocks/>
          </p:cNvSpPr>
          <p:nvPr/>
        </p:nvSpPr>
        <p:spPr>
          <a:xfrm>
            <a:off x="251520" y="1059582"/>
            <a:ext cx="4939339" cy="345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marR="0" lvl="0" indent="-6286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What: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D245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The military impact of using the different Bright Corvus technologies against a range of different military utility metrics:</a:t>
            </a:r>
          </a:p>
          <a:p>
            <a:pPr marL="1074738" marR="0" lvl="0" indent="-171450" algn="l" defTabSz="685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Ability to complete missions quicker </a:t>
            </a:r>
          </a:p>
          <a:p>
            <a:pPr marL="1074738" marR="0" lvl="0" indent="-17145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Ability to locate the adversary more accurately </a:t>
            </a:r>
          </a:p>
          <a:p>
            <a:pPr marL="1074738" marR="0" lvl="0" indent="-17145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The mission impact of doing so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628650" marR="0" lvl="0" indent="-628650" algn="l" defTabSz="6858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How: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Using a range of simulation and visualisation models across Dstl and the Bright Corvus suppliers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628650" marR="0" lvl="0" indent="-628650" algn="l" defTabSz="6858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Why: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	To compare the technologies against a simple baseline to indicate the effects on mission performance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A48AD6-FC50-5B85-5756-CF96D1BA6663}"/>
              </a:ext>
            </a:extLst>
          </p:cNvPr>
          <p:cNvCxnSpPr/>
          <p:nvPr/>
        </p:nvCxnSpPr>
        <p:spPr>
          <a:xfrm>
            <a:off x="35496" y="699542"/>
            <a:ext cx="900024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8D69420-816E-DBD4-E3CA-72338A7EA866}"/>
              </a:ext>
            </a:extLst>
          </p:cNvPr>
          <p:cNvSpPr txBox="1"/>
          <p:nvPr/>
        </p:nvSpPr>
        <p:spPr>
          <a:xfrm>
            <a:off x="36256" y="4876586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8D658D-4994-4C70-A0DC-CA84E15F8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2426163"/>
            <a:ext cx="2822693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76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6AECBCF-D775-1AC0-D251-5159B24CA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MISSION LEVEL SIMULATION MODELLING (MACE)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DE5D9-258B-4EEE-D077-7AF81F8B3D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4364C5-0643-69B3-54E1-54AED018E1B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UK OFFICIAL</a:t>
            </a:r>
          </a:p>
        </p:txBody>
      </p:sp>
      <p:pic>
        <p:nvPicPr>
          <p:cNvPr id="10" name="MACE_19s_DEMO">
            <a:hlinkClick r:id="" action="ppaction://media"/>
            <a:extLst>
              <a:ext uri="{FF2B5EF4-FFF2-40B4-BE49-F238E27FC236}">
                <a16:creationId xmlns:a16="http://schemas.microsoft.com/office/drawing/2014/main" id="{82F6A175-3BD3-12FD-7AEF-2425FFFE66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0121" y="843558"/>
            <a:ext cx="6379941" cy="3588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DEA073-FD23-2DEE-3A15-226EBB6F1D0F}"/>
              </a:ext>
            </a:extLst>
          </p:cNvPr>
          <p:cNvSpPr txBox="1"/>
          <p:nvPr/>
        </p:nvSpPr>
        <p:spPr>
          <a:xfrm>
            <a:off x="36256" y="4876586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25B0F4-5987-DA0A-57B8-1C28342B40F8}"/>
              </a:ext>
            </a:extLst>
          </p:cNvPr>
          <p:cNvSpPr txBox="1"/>
          <p:nvPr/>
        </p:nvSpPr>
        <p:spPr>
          <a:xfrm>
            <a:off x="2555777" y="4446871"/>
            <a:ext cx="43204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BSI, https://www.youtube.com/watch?v=Uv-7mPep9pk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1288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EF6464-4210-FC16-A60A-B9BA1A526A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1444789" y="4738689"/>
            <a:ext cx="7478588" cy="274637"/>
          </a:xfrm>
        </p:spPr>
        <p:txBody>
          <a:bodyPr/>
          <a:lstStyle/>
          <a:p>
            <a:r>
              <a:rPr lang="en-GB" dirty="0"/>
              <a:t>UK OFFICIAL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E470B8-ED03-6BB8-DBE1-670692184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PRIORITISATION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3ADB86-BD41-CDB4-AC7D-CABC7CB7DC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16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D849AA-C72E-5DBA-DE60-353AC8D631B2}"/>
              </a:ext>
            </a:extLst>
          </p:cNvPr>
          <p:cNvSpPr/>
          <p:nvPr/>
        </p:nvSpPr>
        <p:spPr>
          <a:xfrm>
            <a:off x="330538" y="3253588"/>
            <a:ext cx="5537606" cy="1197387"/>
          </a:xfrm>
          <a:prstGeom prst="rect">
            <a:avLst/>
          </a:prstGeom>
          <a:solidFill>
            <a:srgbClr val="CD2456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Prioritisation is helping Front Line</a:t>
            </a:r>
            <a:r>
              <a:rPr lang="en-US" sz="1800" kern="0" dirty="0">
                <a:solidFill>
                  <a:srgbClr val="FFFFFF"/>
                </a:solidFill>
                <a:latin typeface="Arial" panose="020B0604020202020204"/>
              </a:rPr>
              <a:t> Commands (FLC’s)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future programmes to decide the technologies on which to focus their effort and funding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036375C-D9FF-A035-93FB-F237C5B6F97C}"/>
              </a:ext>
            </a:extLst>
          </p:cNvPr>
          <p:cNvSpPr txBox="1">
            <a:spLocks/>
          </p:cNvSpPr>
          <p:nvPr/>
        </p:nvSpPr>
        <p:spPr>
          <a:xfrm>
            <a:off x="396578" y="1059582"/>
            <a:ext cx="4939339" cy="2033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Using the results from the analysis, an initial prioritisation of the technologies was completed</a:t>
            </a:r>
          </a:p>
          <a:p>
            <a:pPr marL="285750" marR="0" lvl="0" indent="-2857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Prioritisation reflects varying customer requirements – weights in the model are adjusted accordingly</a:t>
            </a:r>
          </a:p>
          <a:p>
            <a:pPr marL="285750" marR="0" lvl="0" indent="-285750" algn="l" defTabSz="6858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results were analysed, supported by Dstl Military Advisor judgement on likely utility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BAE665-AA86-51ED-BC66-C5DD57968C1F}"/>
              </a:ext>
            </a:extLst>
          </p:cNvPr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soldiers walking on a dirt road&#10;&#10;AI-generated content may be incorrect.">
            <a:extLst>
              <a:ext uri="{FF2B5EF4-FFF2-40B4-BE49-F238E27FC236}">
                <a16:creationId xmlns:a16="http://schemas.microsoft.com/office/drawing/2014/main" id="{48AD61C4-BFC1-D991-8563-E2615DECE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454" y="771554"/>
            <a:ext cx="2909050" cy="2232244"/>
          </a:xfrm>
          <a:prstGeom prst="rect">
            <a:avLst/>
          </a:prstGeom>
        </p:spPr>
      </p:pic>
      <p:pic>
        <p:nvPicPr>
          <p:cNvPr id="11" name="Picture 2" descr="Preview image for asset">
            <a:extLst>
              <a:ext uri="{FF2B5EF4-FFF2-40B4-BE49-F238E27FC236}">
                <a16:creationId xmlns:a16="http://schemas.microsoft.com/office/drawing/2014/main" id="{74C6E589-5AF4-3059-2C8E-4FF6C60B9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54" y="2931787"/>
            <a:ext cx="2909050" cy="22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B6D4DB-2789-480E-1D9A-2BCD54A01835}"/>
              </a:ext>
            </a:extLst>
          </p:cNvPr>
          <p:cNvSpPr txBox="1"/>
          <p:nvPr/>
        </p:nvSpPr>
        <p:spPr>
          <a:xfrm>
            <a:off x="36256" y="4876586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</p:spTree>
    <p:extLst>
      <p:ext uri="{BB962C8B-B14F-4D97-AF65-F5344CB8AC3E}">
        <p14:creationId xmlns:p14="http://schemas.microsoft.com/office/powerpoint/2010/main" val="2061563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6D1B3C-6AF3-C412-8050-6C78DFA3FE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GB" b="1" dirty="0"/>
              <a:t>(Overcome) Challenges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Very limited data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Novel technologies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Rapidly changing information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Significant number of industry suppliers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dirty="0"/>
              <a:t>The number of different RF technologies that needed to be assessed</a:t>
            </a:r>
          </a:p>
          <a:p>
            <a:pPr lvl="1">
              <a:spcBef>
                <a:spcPts val="600"/>
              </a:spcBef>
            </a:pPr>
            <a:r>
              <a:rPr lang="en-GB" dirty="0"/>
              <a:t>Lack of OR understanding in stakeholders</a:t>
            </a:r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CD5D03-9647-2824-E59F-34955519A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9992" y="1203598"/>
            <a:ext cx="4140000" cy="3240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sz="1700" b="1" dirty="0"/>
              <a:t>Successes</a:t>
            </a:r>
          </a:p>
          <a:p>
            <a:pPr lvl="1">
              <a:lnSpc>
                <a:spcPct val="100000"/>
              </a:lnSpc>
            </a:pPr>
            <a:r>
              <a:rPr lang="en-GB" sz="1500" dirty="0"/>
              <a:t>Valuable addition to the project</a:t>
            </a:r>
          </a:p>
          <a:p>
            <a:pPr lvl="1">
              <a:lnSpc>
                <a:spcPct val="100000"/>
              </a:lnSpc>
            </a:pPr>
            <a:r>
              <a:rPr lang="en-GB" sz="1500" dirty="0"/>
              <a:t>Useful evidence</a:t>
            </a:r>
          </a:p>
          <a:p>
            <a:pPr lvl="1">
              <a:lnSpc>
                <a:spcPct val="100000"/>
              </a:lnSpc>
            </a:pPr>
            <a:r>
              <a:rPr lang="en-GB" sz="1500" dirty="0"/>
              <a:t>Aided exploitation</a:t>
            </a:r>
          </a:p>
          <a:p>
            <a:pPr lvl="1">
              <a:lnSpc>
                <a:spcPct val="100000"/>
              </a:lnSpc>
            </a:pPr>
            <a:r>
              <a:rPr lang="en-GB" sz="1500" dirty="0"/>
              <a:t>Good stakeholder engagement </a:t>
            </a:r>
          </a:p>
          <a:p>
            <a:pPr lvl="1">
              <a:lnSpc>
                <a:spcPct val="100000"/>
              </a:lnSpc>
            </a:pPr>
            <a:r>
              <a:rPr lang="en-GB" sz="1500" dirty="0"/>
              <a:t>Programme Innovation Award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179A2C-39D6-5335-9D3F-083FB19D0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E397C-0F23-54A0-9811-C25208AEB8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17</a:t>
            </a:fld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50870F-BEB0-BE79-2BEB-70F73BB0AF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547664" y="4601371"/>
            <a:ext cx="7478588" cy="274637"/>
          </a:xfrm>
        </p:spPr>
        <p:txBody>
          <a:bodyPr/>
          <a:lstStyle/>
          <a:p>
            <a:r>
              <a:rPr lang="en-GB" dirty="0"/>
              <a:t>UK OFFICIAL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046177-D5D0-C73C-019B-403D6EFA4936}"/>
              </a:ext>
            </a:extLst>
          </p:cNvPr>
          <p:cNvSpPr txBox="1"/>
          <p:nvPr/>
        </p:nvSpPr>
        <p:spPr>
          <a:xfrm>
            <a:off x="36256" y="4876586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60634C-9D16-6FF9-260D-3AFA3CB10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237764"/>
            <a:ext cx="3076808" cy="170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6FE845-1195-D3FF-5597-3F16243AD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APPROACH - REMINDER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77BFC-6A59-5925-9C33-A5147E306F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8519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D5E06E-8463-49C0-8B6A-3B9E03BCC4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8519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51866D-F68E-249B-630B-21389B1DF3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8519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UK OFFICIAL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24006801-63C4-4A85-60D3-EF3319576A41}"/>
              </a:ext>
            </a:extLst>
          </p:cNvPr>
          <p:cNvSpPr/>
          <p:nvPr/>
        </p:nvSpPr>
        <p:spPr>
          <a:xfrm>
            <a:off x="7349270" y="2141043"/>
            <a:ext cx="1146125" cy="2031516"/>
          </a:xfrm>
          <a:custGeom>
            <a:avLst/>
            <a:gdLst>
              <a:gd name="connsiteX0" fmla="*/ 0 w 1146125"/>
              <a:gd name="connsiteY0" fmla="*/ 114613 h 2031516"/>
              <a:gd name="connsiteX1" fmla="*/ 114613 w 1146125"/>
              <a:gd name="connsiteY1" fmla="*/ 0 h 2031516"/>
              <a:gd name="connsiteX2" fmla="*/ 1031513 w 1146125"/>
              <a:gd name="connsiteY2" fmla="*/ 0 h 2031516"/>
              <a:gd name="connsiteX3" fmla="*/ 1146126 w 1146125"/>
              <a:gd name="connsiteY3" fmla="*/ 114613 h 2031516"/>
              <a:gd name="connsiteX4" fmla="*/ 1146125 w 1146125"/>
              <a:gd name="connsiteY4" fmla="*/ 1916904 h 2031516"/>
              <a:gd name="connsiteX5" fmla="*/ 1031512 w 1146125"/>
              <a:gd name="connsiteY5" fmla="*/ 2031517 h 2031516"/>
              <a:gd name="connsiteX6" fmla="*/ 114613 w 1146125"/>
              <a:gd name="connsiteY6" fmla="*/ 2031516 h 2031516"/>
              <a:gd name="connsiteX7" fmla="*/ 0 w 1146125"/>
              <a:gd name="connsiteY7" fmla="*/ 1916903 h 2031516"/>
              <a:gd name="connsiteX8" fmla="*/ 0 w 1146125"/>
              <a:gd name="connsiteY8" fmla="*/ 114613 h 203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2031516">
                <a:moveTo>
                  <a:pt x="0" y="114613"/>
                </a:moveTo>
                <a:cubicBezTo>
                  <a:pt x="0" y="51314"/>
                  <a:pt x="51314" y="0"/>
                  <a:pt x="114613" y="0"/>
                </a:cubicBezTo>
                <a:lnTo>
                  <a:pt x="1031513" y="0"/>
                </a:lnTo>
                <a:cubicBezTo>
                  <a:pt x="1094812" y="0"/>
                  <a:pt x="1146126" y="51314"/>
                  <a:pt x="1146126" y="114613"/>
                </a:cubicBezTo>
                <a:cubicBezTo>
                  <a:pt x="1146126" y="715377"/>
                  <a:pt x="1146125" y="1316140"/>
                  <a:pt x="1146125" y="1916904"/>
                </a:cubicBezTo>
                <a:cubicBezTo>
                  <a:pt x="1146125" y="1980203"/>
                  <a:pt x="1094811" y="2031517"/>
                  <a:pt x="1031512" y="2031517"/>
                </a:cubicBezTo>
                <a:lnTo>
                  <a:pt x="114613" y="2031516"/>
                </a:lnTo>
                <a:cubicBezTo>
                  <a:pt x="51314" y="2031516"/>
                  <a:pt x="0" y="1980202"/>
                  <a:pt x="0" y="1916903"/>
                </a:cubicBezTo>
                <a:lnTo>
                  <a:pt x="0" y="114613"/>
                </a:lnTo>
                <a:close/>
              </a:path>
            </a:pathLst>
          </a:custGeom>
          <a:solidFill>
            <a:srgbClr val="14022E">
              <a:alpha val="90000"/>
            </a:srgbClr>
          </a:solidFill>
          <a:ln w="19050" cap="flat" cmpd="sng" algn="ctr">
            <a:solidFill>
              <a:srgbClr val="CD2456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04689" tIns="104689" rIns="104689" bIns="104689" numCol="1" spcCol="1270" anchor="t" anchorCtr="0">
            <a:noAutofit/>
          </a:bodyPr>
          <a:lstStyle/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Strategic intent assessment</a:t>
            </a:r>
          </a:p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Mission level simulation modelling (MACE)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Expendability assessment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Survivability assessment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0D5B6B58-8C61-28E9-467D-851EC83B9FB7}"/>
              </a:ext>
            </a:extLst>
          </p:cNvPr>
          <p:cNvSpPr/>
          <p:nvPr/>
        </p:nvSpPr>
        <p:spPr>
          <a:xfrm>
            <a:off x="5626767" y="2141041"/>
            <a:ext cx="1146125" cy="2031516"/>
          </a:xfrm>
          <a:custGeom>
            <a:avLst/>
            <a:gdLst>
              <a:gd name="connsiteX0" fmla="*/ 0 w 1146125"/>
              <a:gd name="connsiteY0" fmla="*/ 114613 h 2031516"/>
              <a:gd name="connsiteX1" fmla="*/ 114613 w 1146125"/>
              <a:gd name="connsiteY1" fmla="*/ 0 h 2031516"/>
              <a:gd name="connsiteX2" fmla="*/ 1031513 w 1146125"/>
              <a:gd name="connsiteY2" fmla="*/ 0 h 2031516"/>
              <a:gd name="connsiteX3" fmla="*/ 1146126 w 1146125"/>
              <a:gd name="connsiteY3" fmla="*/ 114613 h 2031516"/>
              <a:gd name="connsiteX4" fmla="*/ 1146125 w 1146125"/>
              <a:gd name="connsiteY4" fmla="*/ 1916904 h 2031516"/>
              <a:gd name="connsiteX5" fmla="*/ 1031512 w 1146125"/>
              <a:gd name="connsiteY5" fmla="*/ 2031517 h 2031516"/>
              <a:gd name="connsiteX6" fmla="*/ 114613 w 1146125"/>
              <a:gd name="connsiteY6" fmla="*/ 2031516 h 2031516"/>
              <a:gd name="connsiteX7" fmla="*/ 0 w 1146125"/>
              <a:gd name="connsiteY7" fmla="*/ 1916903 h 2031516"/>
              <a:gd name="connsiteX8" fmla="*/ 0 w 1146125"/>
              <a:gd name="connsiteY8" fmla="*/ 114613 h 203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2031516">
                <a:moveTo>
                  <a:pt x="0" y="114613"/>
                </a:moveTo>
                <a:cubicBezTo>
                  <a:pt x="0" y="51314"/>
                  <a:pt x="51314" y="0"/>
                  <a:pt x="114613" y="0"/>
                </a:cubicBezTo>
                <a:lnTo>
                  <a:pt x="1031513" y="0"/>
                </a:lnTo>
                <a:cubicBezTo>
                  <a:pt x="1094812" y="0"/>
                  <a:pt x="1146126" y="51314"/>
                  <a:pt x="1146126" y="114613"/>
                </a:cubicBezTo>
                <a:cubicBezTo>
                  <a:pt x="1146126" y="715377"/>
                  <a:pt x="1146125" y="1316140"/>
                  <a:pt x="1146125" y="1916904"/>
                </a:cubicBezTo>
                <a:cubicBezTo>
                  <a:pt x="1146125" y="1980203"/>
                  <a:pt x="1094811" y="2031517"/>
                  <a:pt x="1031512" y="2031517"/>
                </a:cubicBezTo>
                <a:lnTo>
                  <a:pt x="114613" y="2031516"/>
                </a:lnTo>
                <a:cubicBezTo>
                  <a:pt x="51314" y="2031516"/>
                  <a:pt x="0" y="1980202"/>
                  <a:pt x="0" y="1916903"/>
                </a:cubicBezTo>
                <a:lnTo>
                  <a:pt x="0" y="114613"/>
                </a:lnTo>
                <a:close/>
              </a:path>
            </a:pathLst>
          </a:custGeom>
          <a:solidFill>
            <a:srgbClr val="14022E">
              <a:alpha val="90000"/>
            </a:srgbClr>
          </a:solidFill>
          <a:ln w="19050" cap="flat" cmpd="sng" algn="ctr">
            <a:solidFill>
              <a:srgbClr val="CD2456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04689" tIns="104689" rIns="104689" bIns="104689" numCol="1" spcCol="1270" anchor="t" anchorCtr="0">
            <a:noAutofit/>
          </a:bodyPr>
          <a:lstStyle/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Task performance analysis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Benefits assessment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Tradespace analysis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ROM costs 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18779FBC-2F49-DF39-EDEF-5B218C660A81}"/>
              </a:ext>
            </a:extLst>
          </p:cNvPr>
          <p:cNvSpPr/>
          <p:nvPr/>
        </p:nvSpPr>
        <p:spPr>
          <a:xfrm>
            <a:off x="3995446" y="2136728"/>
            <a:ext cx="1146125" cy="2031516"/>
          </a:xfrm>
          <a:custGeom>
            <a:avLst/>
            <a:gdLst>
              <a:gd name="connsiteX0" fmla="*/ 0 w 1146125"/>
              <a:gd name="connsiteY0" fmla="*/ 114613 h 2031516"/>
              <a:gd name="connsiteX1" fmla="*/ 114613 w 1146125"/>
              <a:gd name="connsiteY1" fmla="*/ 0 h 2031516"/>
              <a:gd name="connsiteX2" fmla="*/ 1031513 w 1146125"/>
              <a:gd name="connsiteY2" fmla="*/ 0 h 2031516"/>
              <a:gd name="connsiteX3" fmla="*/ 1146126 w 1146125"/>
              <a:gd name="connsiteY3" fmla="*/ 114613 h 2031516"/>
              <a:gd name="connsiteX4" fmla="*/ 1146125 w 1146125"/>
              <a:gd name="connsiteY4" fmla="*/ 1916904 h 2031516"/>
              <a:gd name="connsiteX5" fmla="*/ 1031512 w 1146125"/>
              <a:gd name="connsiteY5" fmla="*/ 2031517 h 2031516"/>
              <a:gd name="connsiteX6" fmla="*/ 114613 w 1146125"/>
              <a:gd name="connsiteY6" fmla="*/ 2031516 h 2031516"/>
              <a:gd name="connsiteX7" fmla="*/ 0 w 1146125"/>
              <a:gd name="connsiteY7" fmla="*/ 1916903 h 2031516"/>
              <a:gd name="connsiteX8" fmla="*/ 0 w 1146125"/>
              <a:gd name="connsiteY8" fmla="*/ 114613 h 203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2031516">
                <a:moveTo>
                  <a:pt x="0" y="114613"/>
                </a:moveTo>
                <a:cubicBezTo>
                  <a:pt x="0" y="51314"/>
                  <a:pt x="51314" y="0"/>
                  <a:pt x="114613" y="0"/>
                </a:cubicBezTo>
                <a:lnTo>
                  <a:pt x="1031513" y="0"/>
                </a:lnTo>
                <a:cubicBezTo>
                  <a:pt x="1094812" y="0"/>
                  <a:pt x="1146126" y="51314"/>
                  <a:pt x="1146126" y="114613"/>
                </a:cubicBezTo>
                <a:cubicBezTo>
                  <a:pt x="1146126" y="715377"/>
                  <a:pt x="1146125" y="1316140"/>
                  <a:pt x="1146125" y="1916904"/>
                </a:cubicBezTo>
                <a:cubicBezTo>
                  <a:pt x="1146125" y="1980203"/>
                  <a:pt x="1094811" y="2031517"/>
                  <a:pt x="1031512" y="2031517"/>
                </a:cubicBezTo>
                <a:lnTo>
                  <a:pt x="114613" y="2031516"/>
                </a:lnTo>
                <a:cubicBezTo>
                  <a:pt x="51314" y="2031516"/>
                  <a:pt x="0" y="1980202"/>
                  <a:pt x="0" y="1916903"/>
                </a:cubicBezTo>
                <a:lnTo>
                  <a:pt x="0" y="114613"/>
                </a:lnTo>
                <a:close/>
              </a:path>
            </a:pathLst>
          </a:custGeom>
          <a:solidFill>
            <a:srgbClr val="14022E">
              <a:alpha val="90000"/>
            </a:srgbClr>
          </a:solidFill>
          <a:ln w="19050" cap="flat" cmpd="sng" algn="ctr">
            <a:solidFill>
              <a:srgbClr val="CD2456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04689" tIns="104689" rIns="104689" bIns="104689" numCol="1" spcCol="1270" anchor="t" anchorCtr="0">
            <a:noAutofit/>
          </a:bodyPr>
          <a:lstStyle/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Concept exploration workshops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Technology utility panels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Concept cards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Scenario booklet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CONUSE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57150" marR="0" lvl="1" indent="0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640313F5-D7C9-2E0D-FCE2-F24611AC4158}"/>
              </a:ext>
            </a:extLst>
          </p:cNvPr>
          <p:cNvSpPr/>
          <p:nvPr/>
        </p:nvSpPr>
        <p:spPr>
          <a:xfrm>
            <a:off x="2224192" y="2141467"/>
            <a:ext cx="1146125" cy="2031516"/>
          </a:xfrm>
          <a:custGeom>
            <a:avLst/>
            <a:gdLst>
              <a:gd name="connsiteX0" fmla="*/ 0 w 1146125"/>
              <a:gd name="connsiteY0" fmla="*/ 114613 h 2031516"/>
              <a:gd name="connsiteX1" fmla="*/ 114613 w 1146125"/>
              <a:gd name="connsiteY1" fmla="*/ 0 h 2031516"/>
              <a:gd name="connsiteX2" fmla="*/ 1031513 w 1146125"/>
              <a:gd name="connsiteY2" fmla="*/ 0 h 2031516"/>
              <a:gd name="connsiteX3" fmla="*/ 1146126 w 1146125"/>
              <a:gd name="connsiteY3" fmla="*/ 114613 h 2031516"/>
              <a:gd name="connsiteX4" fmla="*/ 1146125 w 1146125"/>
              <a:gd name="connsiteY4" fmla="*/ 1916904 h 2031516"/>
              <a:gd name="connsiteX5" fmla="*/ 1031512 w 1146125"/>
              <a:gd name="connsiteY5" fmla="*/ 2031517 h 2031516"/>
              <a:gd name="connsiteX6" fmla="*/ 114613 w 1146125"/>
              <a:gd name="connsiteY6" fmla="*/ 2031516 h 2031516"/>
              <a:gd name="connsiteX7" fmla="*/ 0 w 1146125"/>
              <a:gd name="connsiteY7" fmla="*/ 1916903 h 2031516"/>
              <a:gd name="connsiteX8" fmla="*/ 0 w 1146125"/>
              <a:gd name="connsiteY8" fmla="*/ 114613 h 203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2031516">
                <a:moveTo>
                  <a:pt x="0" y="114613"/>
                </a:moveTo>
                <a:cubicBezTo>
                  <a:pt x="0" y="51314"/>
                  <a:pt x="51314" y="0"/>
                  <a:pt x="114613" y="0"/>
                </a:cubicBezTo>
                <a:lnTo>
                  <a:pt x="1031513" y="0"/>
                </a:lnTo>
                <a:cubicBezTo>
                  <a:pt x="1094812" y="0"/>
                  <a:pt x="1146126" y="51314"/>
                  <a:pt x="1146126" y="114613"/>
                </a:cubicBezTo>
                <a:cubicBezTo>
                  <a:pt x="1146126" y="715377"/>
                  <a:pt x="1146125" y="1316140"/>
                  <a:pt x="1146125" y="1916904"/>
                </a:cubicBezTo>
                <a:cubicBezTo>
                  <a:pt x="1146125" y="1980203"/>
                  <a:pt x="1094811" y="2031517"/>
                  <a:pt x="1031512" y="2031517"/>
                </a:cubicBezTo>
                <a:lnTo>
                  <a:pt x="114613" y="2031516"/>
                </a:lnTo>
                <a:cubicBezTo>
                  <a:pt x="51314" y="2031516"/>
                  <a:pt x="0" y="1980202"/>
                  <a:pt x="0" y="1916903"/>
                </a:cubicBezTo>
                <a:lnTo>
                  <a:pt x="0" y="114613"/>
                </a:lnTo>
                <a:close/>
              </a:path>
            </a:pathLst>
          </a:custGeom>
          <a:solidFill>
            <a:srgbClr val="14022E">
              <a:alpha val="90000"/>
            </a:srgbClr>
          </a:solidFill>
          <a:ln w="19050" cap="flat" cmpd="sng" algn="ctr">
            <a:solidFill>
              <a:srgbClr val="CD2456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04689" tIns="104689" rIns="104689" bIns="104689" numCol="1" spcCol="1270" anchor="t" anchorCtr="0">
            <a:noAutofit/>
          </a:bodyPr>
          <a:lstStyle/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 interface identification</a:t>
            </a:r>
          </a:p>
          <a:p>
            <a:pPr marL="92075" marR="0" lvl="1" indent="-92075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Benefits framework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algn="l" defTabSz="444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Collaborative Dstl/industry approach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CAD17F0-C622-370C-09C6-090D12494679}"/>
              </a:ext>
            </a:extLst>
          </p:cNvPr>
          <p:cNvSpPr/>
          <p:nvPr/>
        </p:nvSpPr>
        <p:spPr>
          <a:xfrm>
            <a:off x="541766" y="2141467"/>
            <a:ext cx="1146125" cy="2031516"/>
          </a:xfrm>
          <a:custGeom>
            <a:avLst/>
            <a:gdLst>
              <a:gd name="connsiteX0" fmla="*/ 0 w 1146125"/>
              <a:gd name="connsiteY0" fmla="*/ 114613 h 2031516"/>
              <a:gd name="connsiteX1" fmla="*/ 114613 w 1146125"/>
              <a:gd name="connsiteY1" fmla="*/ 0 h 2031516"/>
              <a:gd name="connsiteX2" fmla="*/ 1031513 w 1146125"/>
              <a:gd name="connsiteY2" fmla="*/ 0 h 2031516"/>
              <a:gd name="connsiteX3" fmla="*/ 1146126 w 1146125"/>
              <a:gd name="connsiteY3" fmla="*/ 114613 h 2031516"/>
              <a:gd name="connsiteX4" fmla="*/ 1146125 w 1146125"/>
              <a:gd name="connsiteY4" fmla="*/ 1916904 h 2031516"/>
              <a:gd name="connsiteX5" fmla="*/ 1031512 w 1146125"/>
              <a:gd name="connsiteY5" fmla="*/ 2031517 h 2031516"/>
              <a:gd name="connsiteX6" fmla="*/ 114613 w 1146125"/>
              <a:gd name="connsiteY6" fmla="*/ 2031516 h 2031516"/>
              <a:gd name="connsiteX7" fmla="*/ 0 w 1146125"/>
              <a:gd name="connsiteY7" fmla="*/ 1916903 h 2031516"/>
              <a:gd name="connsiteX8" fmla="*/ 0 w 1146125"/>
              <a:gd name="connsiteY8" fmla="*/ 114613 h 203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2031516">
                <a:moveTo>
                  <a:pt x="0" y="114613"/>
                </a:moveTo>
                <a:cubicBezTo>
                  <a:pt x="0" y="51314"/>
                  <a:pt x="51314" y="0"/>
                  <a:pt x="114613" y="0"/>
                </a:cubicBezTo>
                <a:lnTo>
                  <a:pt x="1031513" y="0"/>
                </a:lnTo>
                <a:cubicBezTo>
                  <a:pt x="1094812" y="0"/>
                  <a:pt x="1146126" y="51314"/>
                  <a:pt x="1146126" y="114613"/>
                </a:cubicBezTo>
                <a:cubicBezTo>
                  <a:pt x="1146126" y="715377"/>
                  <a:pt x="1146125" y="1316140"/>
                  <a:pt x="1146125" y="1916904"/>
                </a:cubicBezTo>
                <a:cubicBezTo>
                  <a:pt x="1146125" y="1980203"/>
                  <a:pt x="1094811" y="2031517"/>
                  <a:pt x="1031512" y="2031517"/>
                </a:cubicBezTo>
                <a:lnTo>
                  <a:pt x="114613" y="2031516"/>
                </a:lnTo>
                <a:cubicBezTo>
                  <a:pt x="51314" y="2031516"/>
                  <a:pt x="0" y="1980202"/>
                  <a:pt x="0" y="1916903"/>
                </a:cubicBezTo>
                <a:lnTo>
                  <a:pt x="0" y="114613"/>
                </a:lnTo>
                <a:close/>
              </a:path>
            </a:pathLst>
          </a:custGeom>
          <a:solidFill>
            <a:srgbClr val="14022E">
              <a:alpha val="90000"/>
            </a:srgbClr>
          </a:solidFill>
          <a:ln w="19050" cap="flat" cmpd="sng" algn="ctr">
            <a:solidFill>
              <a:srgbClr val="CD2456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04689" tIns="104689" rIns="104689" bIns="104689" numCol="1" spcCol="1270" anchor="t" anchorCtr="0">
            <a:noAutofit/>
          </a:bodyPr>
          <a:lstStyle/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algn="l" defTabSz="4445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Technology filtering using a structured approach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13EB17-9A32-3789-3B6C-B2BF0DD62B95}"/>
              </a:ext>
            </a:extLst>
          </p:cNvPr>
          <p:cNvSpPr txBox="1"/>
          <p:nvPr/>
        </p:nvSpPr>
        <p:spPr>
          <a:xfrm>
            <a:off x="1532300" y="915566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D24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Operational Research involves five stages: 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EF7CD5D-64EA-ACC7-6601-A1CF26C6C561}"/>
              </a:ext>
            </a:extLst>
          </p:cNvPr>
          <p:cNvSpPr/>
          <p:nvPr/>
        </p:nvSpPr>
        <p:spPr>
          <a:xfrm>
            <a:off x="395536" y="1586418"/>
            <a:ext cx="1146125" cy="687675"/>
          </a:xfrm>
          <a:custGeom>
            <a:avLst/>
            <a:gdLst>
              <a:gd name="connsiteX0" fmla="*/ 0 w 1146125"/>
              <a:gd name="connsiteY0" fmla="*/ 68768 h 687675"/>
              <a:gd name="connsiteX1" fmla="*/ 68768 w 1146125"/>
              <a:gd name="connsiteY1" fmla="*/ 0 h 687675"/>
              <a:gd name="connsiteX2" fmla="*/ 1077358 w 1146125"/>
              <a:gd name="connsiteY2" fmla="*/ 0 h 687675"/>
              <a:gd name="connsiteX3" fmla="*/ 1146126 w 1146125"/>
              <a:gd name="connsiteY3" fmla="*/ 68768 h 687675"/>
              <a:gd name="connsiteX4" fmla="*/ 1146125 w 1146125"/>
              <a:gd name="connsiteY4" fmla="*/ 618908 h 687675"/>
              <a:gd name="connsiteX5" fmla="*/ 1077357 w 1146125"/>
              <a:gd name="connsiteY5" fmla="*/ 687676 h 687675"/>
              <a:gd name="connsiteX6" fmla="*/ 68768 w 1146125"/>
              <a:gd name="connsiteY6" fmla="*/ 687675 h 687675"/>
              <a:gd name="connsiteX7" fmla="*/ 0 w 1146125"/>
              <a:gd name="connsiteY7" fmla="*/ 618907 h 687675"/>
              <a:gd name="connsiteX8" fmla="*/ 0 w 1146125"/>
              <a:gd name="connsiteY8" fmla="*/ 68768 h 68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687675">
                <a:moveTo>
                  <a:pt x="0" y="68768"/>
                </a:moveTo>
                <a:cubicBezTo>
                  <a:pt x="0" y="30788"/>
                  <a:pt x="30788" y="0"/>
                  <a:pt x="68768" y="0"/>
                </a:cubicBezTo>
                <a:lnTo>
                  <a:pt x="1077358" y="0"/>
                </a:lnTo>
                <a:cubicBezTo>
                  <a:pt x="1115338" y="0"/>
                  <a:pt x="1146126" y="30788"/>
                  <a:pt x="1146126" y="68768"/>
                </a:cubicBezTo>
                <a:cubicBezTo>
                  <a:pt x="1146126" y="252148"/>
                  <a:pt x="1146125" y="435528"/>
                  <a:pt x="1146125" y="618908"/>
                </a:cubicBezTo>
                <a:cubicBezTo>
                  <a:pt x="1146125" y="656888"/>
                  <a:pt x="1115337" y="687676"/>
                  <a:pt x="1077357" y="687676"/>
                </a:cubicBezTo>
                <a:lnTo>
                  <a:pt x="68768" y="687675"/>
                </a:lnTo>
                <a:cubicBezTo>
                  <a:pt x="30788" y="687675"/>
                  <a:pt x="0" y="656887"/>
                  <a:pt x="0" y="618907"/>
                </a:cubicBezTo>
                <a:lnTo>
                  <a:pt x="0" y="68768"/>
                </a:lnTo>
                <a:close/>
              </a:path>
            </a:pathLst>
          </a:custGeom>
          <a:solidFill>
            <a:srgbClr val="CD2456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8232" tIns="78232" rIns="78232" bIns="271135" numCol="1" spcCol="1270" anchor="t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1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Technology down selection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1CE24CFB-7C0D-1A09-B2BD-8562C4670737}"/>
              </a:ext>
            </a:extLst>
          </p:cNvPr>
          <p:cNvSpPr/>
          <p:nvPr/>
        </p:nvSpPr>
        <p:spPr>
          <a:xfrm>
            <a:off x="1687891" y="1809876"/>
            <a:ext cx="286930" cy="285352"/>
          </a:xfrm>
          <a:custGeom>
            <a:avLst/>
            <a:gdLst>
              <a:gd name="connsiteX0" fmla="*/ 0 w 286930"/>
              <a:gd name="connsiteY0" fmla="*/ 57070 h 285352"/>
              <a:gd name="connsiteX1" fmla="*/ 144254 w 286930"/>
              <a:gd name="connsiteY1" fmla="*/ 57070 h 285352"/>
              <a:gd name="connsiteX2" fmla="*/ 144254 w 286930"/>
              <a:gd name="connsiteY2" fmla="*/ 0 h 285352"/>
              <a:gd name="connsiteX3" fmla="*/ 286930 w 286930"/>
              <a:gd name="connsiteY3" fmla="*/ 142676 h 285352"/>
              <a:gd name="connsiteX4" fmla="*/ 144254 w 286930"/>
              <a:gd name="connsiteY4" fmla="*/ 285352 h 285352"/>
              <a:gd name="connsiteX5" fmla="*/ 144254 w 286930"/>
              <a:gd name="connsiteY5" fmla="*/ 228282 h 285352"/>
              <a:gd name="connsiteX6" fmla="*/ 0 w 286930"/>
              <a:gd name="connsiteY6" fmla="*/ 228282 h 285352"/>
              <a:gd name="connsiteX7" fmla="*/ 0 w 286930"/>
              <a:gd name="connsiteY7" fmla="*/ 57070 h 28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6930" h="285352">
                <a:moveTo>
                  <a:pt x="0" y="57070"/>
                </a:moveTo>
                <a:lnTo>
                  <a:pt x="144254" y="57070"/>
                </a:lnTo>
                <a:lnTo>
                  <a:pt x="144254" y="0"/>
                </a:lnTo>
                <a:lnTo>
                  <a:pt x="286930" y="142676"/>
                </a:lnTo>
                <a:lnTo>
                  <a:pt x="144254" y="285352"/>
                </a:lnTo>
                <a:lnTo>
                  <a:pt x="144254" y="228282"/>
                </a:lnTo>
                <a:lnTo>
                  <a:pt x="0" y="228282"/>
                </a:lnTo>
                <a:lnTo>
                  <a:pt x="0" y="57070"/>
                </a:lnTo>
                <a:close/>
              </a:path>
            </a:pathLst>
          </a:custGeom>
          <a:solidFill>
            <a:srgbClr val="CD2456">
              <a:tint val="6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spcFirstLastPara="0" vert="horz" wrap="square" lIns="0" tIns="57070" rIns="85606" bIns="57070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302CF6C2-37E8-8522-3430-55D326951C17}"/>
              </a:ext>
            </a:extLst>
          </p:cNvPr>
          <p:cNvSpPr/>
          <p:nvPr/>
        </p:nvSpPr>
        <p:spPr>
          <a:xfrm>
            <a:off x="2083040" y="1586418"/>
            <a:ext cx="1146125" cy="687675"/>
          </a:xfrm>
          <a:custGeom>
            <a:avLst/>
            <a:gdLst>
              <a:gd name="connsiteX0" fmla="*/ 0 w 1146125"/>
              <a:gd name="connsiteY0" fmla="*/ 68768 h 687675"/>
              <a:gd name="connsiteX1" fmla="*/ 68768 w 1146125"/>
              <a:gd name="connsiteY1" fmla="*/ 0 h 687675"/>
              <a:gd name="connsiteX2" fmla="*/ 1077358 w 1146125"/>
              <a:gd name="connsiteY2" fmla="*/ 0 h 687675"/>
              <a:gd name="connsiteX3" fmla="*/ 1146126 w 1146125"/>
              <a:gd name="connsiteY3" fmla="*/ 68768 h 687675"/>
              <a:gd name="connsiteX4" fmla="*/ 1146125 w 1146125"/>
              <a:gd name="connsiteY4" fmla="*/ 618908 h 687675"/>
              <a:gd name="connsiteX5" fmla="*/ 1077357 w 1146125"/>
              <a:gd name="connsiteY5" fmla="*/ 687676 h 687675"/>
              <a:gd name="connsiteX6" fmla="*/ 68768 w 1146125"/>
              <a:gd name="connsiteY6" fmla="*/ 687675 h 687675"/>
              <a:gd name="connsiteX7" fmla="*/ 0 w 1146125"/>
              <a:gd name="connsiteY7" fmla="*/ 618907 h 687675"/>
              <a:gd name="connsiteX8" fmla="*/ 0 w 1146125"/>
              <a:gd name="connsiteY8" fmla="*/ 68768 h 68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687675">
                <a:moveTo>
                  <a:pt x="0" y="68768"/>
                </a:moveTo>
                <a:cubicBezTo>
                  <a:pt x="0" y="30788"/>
                  <a:pt x="30788" y="0"/>
                  <a:pt x="68768" y="0"/>
                </a:cubicBezTo>
                <a:lnTo>
                  <a:pt x="1077358" y="0"/>
                </a:lnTo>
                <a:cubicBezTo>
                  <a:pt x="1115338" y="0"/>
                  <a:pt x="1146126" y="30788"/>
                  <a:pt x="1146126" y="68768"/>
                </a:cubicBezTo>
                <a:cubicBezTo>
                  <a:pt x="1146126" y="252148"/>
                  <a:pt x="1146125" y="435528"/>
                  <a:pt x="1146125" y="618908"/>
                </a:cubicBezTo>
                <a:cubicBezTo>
                  <a:pt x="1146125" y="656888"/>
                  <a:pt x="1115337" y="687676"/>
                  <a:pt x="1077357" y="687676"/>
                </a:cubicBezTo>
                <a:lnTo>
                  <a:pt x="68768" y="687675"/>
                </a:lnTo>
                <a:cubicBezTo>
                  <a:pt x="30788" y="687675"/>
                  <a:pt x="0" y="656887"/>
                  <a:pt x="0" y="618907"/>
                </a:cubicBezTo>
                <a:lnTo>
                  <a:pt x="0" y="68768"/>
                </a:lnTo>
                <a:close/>
              </a:path>
            </a:pathLst>
          </a:custGeom>
          <a:solidFill>
            <a:srgbClr val="CD2456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8232" tIns="78232" rIns="78232" bIns="271135" numCol="1" spcCol="1270" anchor="t" anchorCtr="0">
            <a:noAutofit/>
          </a:bodyPr>
          <a:lstStyle/>
          <a:p>
            <a:pPr marL="0" marR="0" lvl="0" indent="0" algn="ctr" defTabSz="4667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2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667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 method development</a:t>
            </a:r>
            <a:endParaRPr kumimoji="0" lang="en-GB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E3AE53CF-61CF-C736-E860-7C9C2D174CE8}"/>
              </a:ext>
            </a:extLst>
          </p:cNvPr>
          <p:cNvSpPr/>
          <p:nvPr/>
        </p:nvSpPr>
        <p:spPr>
          <a:xfrm rot="10294">
            <a:off x="3399054" y="1757017"/>
            <a:ext cx="320943" cy="285352"/>
          </a:xfrm>
          <a:custGeom>
            <a:avLst/>
            <a:gdLst>
              <a:gd name="connsiteX0" fmla="*/ 0 w 320943"/>
              <a:gd name="connsiteY0" fmla="*/ 57070 h 285352"/>
              <a:gd name="connsiteX1" fmla="*/ 178267 w 320943"/>
              <a:gd name="connsiteY1" fmla="*/ 57070 h 285352"/>
              <a:gd name="connsiteX2" fmla="*/ 178267 w 320943"/>
              <a:gd name="connsiteY2" fmla="*/ 0 h 285352"/>
              <a:gd name="connsiteX3" fmla="*/ 320943 w 320943"/>
              <a:gd name="connsiteY3" fmla="*/ 142676 h 285352"/>
              <a:gd name="connsiteX4" fmla="*/ 178267 w 320943"/>
              <a:gd name="connsiteY4" fmla="*/ 285352 h 285352"/>
              <a:gd name="connsiteX5" fmla="*/ 178267 w 320943"/>
              <a:gd name="connsiteY5" fmla="*/ 228282 h 285352"/>
              <a:gd name="connsiteX6" fmla="*/ 0 w 320943"/>
              <a:gd name="connsiteY6" fmla="*/ 228282 h 285352"/>
              <a:gd name="connsiteX7" fmla="*/ 0 w 320943"/>
              <a:gd name="connsiteY7" fmla="*/ 57070 h 28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943" h="285352">
                <a:moveTo>
                  <a:pt x="0" y="57070"/>
                </a:moveTo>
                <a:lnTo>
                  <a:pt x="178267" y="57070"/>
                </a:lnTo>
                <a:lnTo>
                  <a:pt x="178267" y="0"/>
                </a:lnTo>
                <a:lnTo>
                  <a:pt x="320943" y="142676"/>
                </a:lnTo>
                <a:lnTo>
                  <a:pt x="178267" y="285352"/>
                </a:lnTo>
                <a:lnTo>
                  <a:pt x="178267" y="228282"/>
                </a:lnTo>
                <a:lnTo>
                  <a:pt x="0" y="228282"/>
                </a:lnTo>
                <a:lnTo>
                  <a:pt x="0" y="57070"/>
                </a:lnTo>
                <a:close/>
              </a:path>
            </a:pathLst>
          </a:custGeom>
          <a:solidFill>
            <a:srgbClr val="CD2456">
              <a:tint val="6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spcFirstLastPara="0" vert="horz" wrap="square" lIns="-1" tIns="57070" rIns="85606" bIns="57069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35E53A8F-B37A-89A6-2EB6-1FC22FE3D65F}"/>
              </a:ext>
            </a:extLst>
          </p:cNvPr>
          <p:cNvSpPr/>
          <p:nvPr/>
        </p:nvSpPr>
        <p:spPr>
          <a:xfrm>
            <a:off x="3834716" y="1591663"/>
            <a:ext cx="1146125" cy="687675"/>
          </a:xfrm>
          <a:custGeom>
            <a:avLst/>
            <a:gdLst>
              <a:gd name="connsiteX0" fmla="*/ 0 w 1146125"/>
              <a:gd name="connsiteY0" fmla="*/ 68768 h 687675"/>
              <a:gd name="connsiteX1" fmla="*/ 68768 w 1146125"/>
              <a:gd name="connsiteY1" fmla="*/ 0 h 687675"/>
              <a:gd name="connsiteX2" fmla="*/ 1077358 w 1146125"/>
              <a:gd name="connsiteY2" fmla="*/ 0 h 687675"/>
              <a:gd name="connsiteX3" fmla="*/ 1146126 w 1146125"/>
              <a:gd name="connsiteY3" fmla="*/ 68768 h 687675"/>
              <a:gd name="connsiteX4" fmla="*/ 1146125 w 1146125"/>
              <a:gd name="connsiteY4" fmla="*/ 618908 h 687675"/>
              <a:gd name="connsiteX5" fmla="*/ 1077357 w 1146125"/>
              <a:gd name="connsiteY5" fmla="*/ 687676 h 687675"/>
              <a:gd name="connsiteX6" fmla="*/ 68768 w 1146125"/>
              <a:gd name="connsiteY6" fmla="*/ 687675 h 687675"/>
              <a:gd name="connsiteX7" fmla="*/ 0 w 1146125"/>
              <a:gd name="connsiteY7" fmla="*/ 618907 h 687675"/>
              <a:gd name="connsiteX8" fmla="*/ 0 w 1146125"/>
              <a:gd name="connsiteY8" fmla="*/ 68768 h 68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687675">
                <a:moveTo>
                  <a:pt x="0" y="68768"/>
                </a:moveTo>
                <a:cubicBezTo>
                  <a:pt x="0" y="30788"/>
                  <a:pt x="30788" y="0"/>
                  <a:pt x="68768" y="0"/>
                </a:cubicBezTo>
                <a:lnTo>
                  <a:pt x="1077358" y="0"/>
                </a:lnTo>
                <a:cubicBezTo>
                  <a:pt x="1115338" y="0"/>
                  <a:pt x="1146126" y="30788"/>
                  <a:pt x="1146126" y="68768"/>
                </a:cubicBezTo>
                <a:cubicBezTo>
                  <a:pt x="1146126" y="252148"/>
                  <a:pt x="1146125" y="435528"/>
                  <a:pt x="1146125" y="618908"/>
                </a:cubicBezTo>
                <a:cubicBezTo>
                  <a:pt x="1146125" y="656888"/>
                  <a:pt x="1115337" y="687676"/>
                  <a:pt x="1077357" y="687676"/>
                </a:cubicBezTo>
                <a:lnTo>
                  <a:pt x="68768" y="687675"/>
                </a:lnTo>
                <a:cubicBezTo>
                  <a:pt x="30788" y="687675"/>
                  <a:pt x="0" y="656887"/>
                  <a:pt x="0" y="618907"/>
                </a:cubicBezTo>
                <a:lnTo>
                  <a:pt x="0" y="68768"/>
                </a:lnTo>
                <a:close/>
              </a:path>
            </a:pathLst>
          </a:custGeom>
          <a:solidFill>
            <a:srgbClr val="CD2456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8232" tIns="78232" rIns="78232" bIns="271135" numCol="1" spcCol="1270" anchor="t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3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Concept boundaries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34984638-6773-6603-046F-29F135EA0F83}"/>
              </a:ext>
            </a:extLst>
          </p:cNvPr>
          <p:cNvSpPr/>
          <p:nvPr/>
        </p:nvSpPr>
        <p:spPr>
          <a:xfrm rot="21528516">
            <a:off x="5110220" y="1758684"/>
            <a:ext cx="267598" cy="285352"/>
          </a:xfrm>
          <a:custGeom>
            <a:avLst/>
            <a:gdLst>
              <a:gd name="connsiteX0" fmla="*/ 0 w 267598"/>
              <a:gd name="connsiteY0" fmla="*/ 57070 h 285352"/>
              <a:gd name="connsiteX1" fmla="*/ 133799 w 267598"/>
              <a:gd name="connsiteY1" fmla="*/ 57070 h 285352"/>
              <a:gd name="connsiteX2" fmla="*/ 133799 w 267598"/>
              <a:gd name="connsiteY2" fmla="*/ 0 h 285352"/>
              <a:gd name="connsiteX3" fmla="*/ 267598 w 267598"/>
              <a:gd name="connsiteY3" fmla="*/ 142676 h 285352"/>
              <a:gd name="connsiteX4" fmla="*/ 133799 w 267598"/>
              <a:gd name="connsiteY4" fmla="*/ 285352 h 285352"/>
              <a:gd name="connsiteX5" fmla="*/ 133799 w 267598"/>
              <a:gd name="connsiteY5" fmla="*/ 228282 h 285352"/>
              <a:gd name="connsiteX6" fmla="*/ 0 w 267598"/>
              <a:gd name="connsiteY6" fmla="*/ 228282 h 285352"/>
              <a:gd name="connsiteX7" fmla="*/ 0 w 267598"/>
              <a:gd name="connsiteY7" fmla="*/ 57070 h 28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598" h="285352">
                <a:moveTo>
                  <a:pt x="0" y="57070"/>
                </a:moveTo>
                <a:lnTo>
                  <a:pt x="133799" y="57070"/>
                </a:lnTo>
                <a:lnTo>
                  <a:pt x="133799" y="0"/>
                </a:lnTo>
                <a:lnTo>
                  <a:pt x="267598" y="142676"/>
                </a:lnTo>
                <a:lnTo>
                  <a:pt x="133799" y="285352"/>
                </a:lnTo>
                <a:lnTo>
                  <a:pt x="133799" y="228282"/>
                </a:lnTo>
                <a:lnTo>
                  <a:pt x="0" y="228282"/>
                </a:lnTo>
                <a:lnTo>
                  <a:pt x="0" y="57070"/>
                </a:lnTo>
                <a:close/>
              </a:path>
            </a:pathLst>
          </a:custGeom>
          <a:solidFill>
            <a:srgbClr val="CD2456">
              <a:tint val="6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spcFirstLastPara="0" vert="horz" wrap="square" lIns="0" tIns="57070" rIns="80278" bIns="57069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817EE294-3C58-6D7C-3651-DCA2C9B859DD}"/>
              </a:ext>
            </a:extLst>
          </p:cNvPr>
          <p:cNvSpPr/>
          <p:nvPr/>
        </p:nvSpPr>
        <p:spPr>
          <a:xfrm>
            <a:off x="5485635" y="1557330"/>
            <a:ext cx="1146125" cy="687675"/>
          </a:xfrm>
          <a:custGeom>
            <a:avLst/>
            <a:gdLst>
              <a:gd name="connsiteX0" fmla="*/ 0 w 1146125"/>
              <a:gd name="connsiteY0" fmla="*/ 68768 h 687675"/>
              <a:gd name="connsiteX1" fmla="*/ 68768 w 1146125"/>
              <a:gd name="connsiteY1" fmla="*/ 0 h 687675"/>
              <a:gd name="connsiteX2" fmla="*/ 1077358 w 1146125"/>
              <a:gd name="connsiteY2" fmla="*/ 0 h 687675"/>
              <a:gd name="connsiteX3" fmla="*/ 1146126 w 1146125"/>
              <a:gd name="connsiteY3" fmla="*/ 68768 h 687675"/>
              <a:gd name="connsiteX4" fmla="*/ 1146125 w 1146125"/>
              <a:gd name="connsiteY4" fmla="*/ 618908 h 687675"/>
              <a:gd name="connsiteX5" fmla="*/ 1077357 w 1146125"/>
              <a:gd name="connsiteY5" fmla="*/ 687676 h 687675"/>
              <a:gd name="connsiteX6" fmla="*/ 68768 w 1146125"/>
              <a:gd name="connsiteY6" fmla="*/ 687675 h 687675"/>
              <a:gd name="connsiteX7" fmla="*/ 0 w 1146125"/>
              <a:gd name="connsiteY7" fmla="*/ 618907 h 687675"/>
              <a:gd name="connsiteX8" fmla="*/ 0 w 1146125"/>
              <a:gd name="connsiteY8" fmla="*/ 68768 h 68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687675">
                <a:moveTo>
                  <a:pt x="0" y="68768"/>
                </a:moveTo>
                <a:cubicBezTo>
                  <a:pt x="0" y="30788"/>
                  <a:pt x="30788" y="0"/>
                  <a:pt x="68768" y="0"/>
                </a:cubicBezTo>
                <a:lnTo>
                  <a:pt x="1077358" y="0"/>
                </a:lnTo>
                <a:cubicBezTo>
                  <a:pt x="1115338" y="0"/>
                  <a:pt x="1146126" y="30788"/>
                  <a:pt x="1146126" y="68768"/>
                </a:cubicBezTo>
                <a:cubicBezTo>
                  <a:pt x="1146126" y="252148"/>
                  <a:pt x="1146125" y="435528"/>
                  <a:pt x="1146125" y="618908"/>
                </a:cubicBezTo>
                <a:cubicBezTo>
                  <a:pt x="1146125" y="656888"/>
                  <a:pt x="1115337" y="687676"/>
                  <a:pt x="1077357" y="687676"/>
                </a:cubicBezTo>
                <a:lnTo>
                  <a:pt x="68768" y="687675"/>
                </a:lnTo>
                <a:cubicBezTo>
                  <a:pt x="30788" y="687675"/>
                  <a:pt x="0" y="656887"/>
                  <a:pt x="0" y="618907"/>
                </a:cubicBezTo>
                <a:lnTo>
                  <a:pt x="0" y="68768"/>
                </a:lnTo>
                <a:close/>
              </a:path>
            </a:pathLst>
          </a:custGeom>
          <a:solidFill>
            <a:srgbClr val="CD2456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8232" tIns="78232" rIns="78232" bIns="271135" numCol="1" spcCol="1270" anchor="t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4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Low-level assessment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D32FA01F-D394-F031-6D22-C1CC971073F6}"/>
              </a:ext>
            </a:extLst>
          </p:cNvPr>
          <p:cNvSpPr/>
          <p:nvPr/>
        </p:nvSpPr>
        <p:spPr>
          <a:xfrm>
            <a:off x="6829193" y="1764537"/>
            <a:ext cx="298557" cy="285352"/>
          </a:xfrm>
          <a:custGeom>
            <a:avLst/>
            <a:gdLst>
              <a:gd name="connsiteX0" fmla="*/ 0 w 298557"/>
              <a:gd name="connsiteY0" fmla="*/ 57070 h 285352"/>
              <a:gd name="connsiteX1" fmla="*/ 155881 w 298557"/>
              <a:gd name="connsiteY1" fmla="*/ 57070 h 285352"/>
              <a:gd name="connsiteX2" fmla="*/ 155881 w 298557"/>
              <a:gd name="connsiteY2" fmla="*/ 0 h 285352"/>
              <a:gd name="connsiteX3" fmla="*/ 298557 w 298557"/>
              <a:gd name="connsiteY3" fmla="*/ 142676 h 285352"/>
              <a:gd name="connsiteX4" fmla="*/ 155881 w 298557"/>
              <a:gd name="connsiteY4" fmla="*/ 285352 h 285352"/>
              <a:gd name="connsiteX5" fmla="*/ 155881 w 298557"/>
              <a:gd name="connsiteY5" fmla="*/ 228282 h 285352"/>
              <a:gd name="connsiteX6" fmla="*/ 0 w 298557"/>
              <a:gd name="connsiteY6" fmla="*/ 228282 h 285352"/>
              <a:gd name="connsiteX7" fmla="*/ 0 w 298557"/>
              <a:gd name="connsiteY7" fmla="*/ 57070 h 28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557" h="285352">
                <a:moveTo>
                  <a:pt x="0" y="57070"/>
                </a:moveTo>
                <a:lnTo>
                  <a:pt x="155881" y="57070"/>
                </a:lnTo>
                <a:lnTo>
                  <a:pt x="155881" y="0"/>
                </a:lnTo>
                <a:lnTo>
                  <a:pt x="298557" y="142676"/>
                </a:lnTo>
                <a:lnTo>
                  <a:pt x="155881" y="285352"/>
                </a:lnTo>
                <a:lnTo>
                  <a:pt x="155881" y="228282"/>
                </a:lnTo>
                <a:lnTo>
                  <a:pt x="0" y="228282"/>
                </a:lnTo>
                <a:lnTo>
                  <a:pt x="0" y="57070"/>
                </a:lnTo>
                <a:close/>
              </a:path>
            </a:pathLst>
          </a:custGeom>
          <a:solidFill>
            <a:srgbClr val="CD2456">
              <a:tint val="6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spcFirstLastPara="0" vert="horz" wrap="square" lIns="0" tIns="57070" rIns="85606" bIns="57070" numCol="1" spcCol="1270" anchor="ctr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652D59CA-41E1-73CC-389E-DA35AD0447F2}"/>
              </a:ext>
            </a:extLst>
          </p:cNvPr>
          <p:cNvSpPr/>
          <p:nvPr/>
        </p:nvSpPr>
        <p:spPr>
          <a:xfrm>
            <a:off x="7195076" y="1557330"/>
            <a:ext cx="1146125" cy="687675"/>
          </a:xfrm>
          <a:custGeom>
            <a:avLst/>
            <a:gdLst>
              <a:gd name="connsiteX0" fmla="*/ 0 w 1146125"/>
              <a:gd name="connsiteY0" fmla="*/ 68768 h 687675"/>
              <a:gd name="connsiteX1" fmla="*/ 68768 w 1146125"/>
              <a:gd name="connsiteY1" fmla="*/ 0 h 687675"/>
              <a:gd name="connsiteX2" fmla="*/ 1077358 w 1146125"/>
              <a:gd name="connsiteY2" fmla="*/ 0 h 687675"/>
              <a:gd name="connsiteX3" fmla="*/ 1146126 w 1146125"/>
              <a:gd name="connsiteY3" fmla="*/ 68768 h 687675"/>
              <a:gd name="connsiteX4" fmla="*/ 1146125 w 1146125"/>
              <a:gd name="connsiteY4" fmla="*/ 618908 h 687675"/>
              <a:gd name="connsiteX5" fmla="*/ 1077357 w 1146125"/>
              <a:gd name="connsiteY5" fmla="*/ 687676 h 687675"/>
              <a:gd name="connsiteX6" fmla="*/ 68768 w 1146125"/>
              <a:gd name="connsiteY6" fmla="*/ 687675 h 687675"/>
              <a:gd name="connsiteX7" fmla="*/ 0 w 1146125"/>
              <a:gd name="connsiteY7" fmla="*/ 618907 h 687675"/>
              <a:gd name="connsiteX8" fmla="*/ 0 w 1146125"/>
              <a:gd name="connsiteY8" fmla="*/ 68768 h 68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687675">
                <a:moveTo>
                  <a:pt x="0" y="68768"/>
                </a:moveTo>
                <a:cubicBezTo>
                  <a:pt x="0" y="30788"/>
                  <a:pt x="30788" y="0"/>
                  <a:pt x="68768" y="0"/>
                </a:cubicBezTo>
                <a:lnTo>
                  <a:pt x="1077358" y="0"/>
                </a:lnTo>
                <a:cubicBezTo>
                  <a:pt x="1115338" y="0"/>
                  <a:pt x="1146126" y="30788"/>
                  <a:pt x="1146126" y="68768"/>
                </a:cubicBezTo>
                <a:cubicBezTo>
                  <a:pt x="1146126" y="252148"/>
                  <a:pt x="1146125" y="435528"/>
                  <a:pt x="1146125" y="618908"/>
                </a:cubicBezTo>
                <a:cubicBezTo>
                  <a:pt x="1146125" y="656888"/>
                  <a:pt x="1115337" y="687676"/>
                  <a:pt x="1077357" y="687676"/>
                </a:cubicBezTo>
                <a:lnTo>
                  <a:pt x="68768" y="687675"/>
                </a:lnTo>
                <a:cubicBezTo>
                  <a:pt x="30788" y="687675"/>
                  <a:pt x="0" y="656887"/>
                  <a:pt x="0" y="618907"/>
                </a:cubicBezTo>
                <a:lnTo>
                  <a:pt x="0" y="68768"/>
                </a:lnTo>
                <a:close/>
              </a:path>
            </a:pathLst>
          </a:custGeom>
          <a:solidFill>
            <a:srgbClr val="CD2456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8232" tIns="78232" rIns="78232" bIns="271135" numCol="1" spcCol="1270" anchor="t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5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High-level assessment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9FC2C-7590-F34A-6662-FD5243C8D8CC}"/>
              </a:ext>
            </a:extLst>
          </p:cNvPr>
          <p:cNvSpPr txBox="1"/>
          <p:nvPr/>
        </p:nvSpPr>
        <p:spPr>
          <a:xfrm>
            <a:off x="36256" y="4876586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</p:spTree>
    <p:extLst>
      <p:ext uri="{BB962C8B-B14F-4D97-AF65-F5344CB8AC3E}">
        <p14:creationId xmlns:p14="http://schemas.microsoft.com/office/powerpoint/2010/main" val="1555155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C19241E1-A593-1E8E-E598-C155829BA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04A8D9-7F3A-D4B4-36BE-75C51B752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Questions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D7AB2D-A6B6-3572-4F4F-02E61A5DDA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UK OFFICIAL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51CEC1-24D4-984D-E1A5-B57EFB29A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19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B649CB-4B1E-C5CD-0A46-3DEA4F74D7E4}"/>
              </a:ext>
            </a:extLst>
          </p:cNvPr>
          <p:cNvSpPr txBox="1"/>
          <p:nvPr/>
        </p:nvSpPr>
        <p:spPr>
          <a:xfrm>
            <a:off x="36256" y="4948594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</p:spTree>
    <p:extLst>
      <p:ext uri="{BB962C8B-B14F-4D97-AF65-F5344CB8AC3E}">
        <p14:creationId xmlns:p14="http://schemas.microsoft.com/office/powerpoint/2010/main" val="1595759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267745" y="4803956"/>
            <a:ext cx="3888431" cy="144058"/>
          </a:xfrm>
        </p:spPr>
        <p:txBody>
          <a:bodyPr>
            <a:noAutofit/>
          </a:bodyPr>
          <a:lstStyle/>
          <a:p>
            <a:r>
              <a:rPr lang="en-GB" dirty="0"/>
              <a:t>UK OFFICIAL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251521" y="1131591"/>
            <a:ext cx="7056783" cy="32393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Bright Corvus Project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Task Requirement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OR 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Lessons Learnt</a:t>
            </a:r>
          </a:p>
          <a:p>
            <a:pPr>
              <a:lnSpc>
                <a:spcPct val="120000"/>
              </a:lnSpc>
            </a:pP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2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EC303D-B9D3-99CD-F23F-E36102529645}"/>
              </a:ext>
            </a:extLst>
          </p:cNvPr>
          <p:cNvSpPr txBox="1"/>
          <p:nvPr/>
        </p:nvSpPr>
        <p:spPr>
          <a:xfrm>
            <a:off x="36256" y="4876586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C18E5C-F2C9-B30B-02DA-9F307F8203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10"/>
          <a:stretch/>
        </p:blipFill>
        <p:spPr>
          <a:xfrm>
            <a:off x="6300192" y="3728928"/>
            <a:ext cx="2851811" cy="1435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70A83-47C4-64AF-F94C-2B8C814E0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211710"/>
            <a:ext cx="2846875" cy="1435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13AB12-C124-50D6-AC13-097E11FAE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708" y="844774"/>
            <a:ext cx="2892804" cy="128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90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UK OFFICIAL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20</a:t>
            </a:fld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57476" y="4009669"/>
            <a:ext cx="42705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contents include material subject to © Crown copyright (2025), Dstl. This information is licensed under the Open Government Licence v3.0. To view this licence, visit </a:t>
            </a:r>
            <a:r>
              <a:rPr lang="en-GB" sz="800" u="sng" kern="10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https://www.nationalarchives.gov.uk/doc/open-government-licence/</a:t>
            </a:r>
            <a:r>
              <a:rPr lang="en-GB" sz="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r>
              <a:rPr lang="en-GB" sz="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we have identified any third party copyright information you will need to obtain permission from the copyright holders concerned. Any enquiries regarding this publication should be sent to: </a:t>
            </a:r>
            <a:r>
              <a:rPr lang="en-GB" sz="800" u="sng" kern="10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centralenquiries@dstl.gov.uk</a:t>
            </a:r>
            <a:r>
              <a:rPr lang="en-GB" sz="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[other author(s) / authoring organisation(s)]."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6" y="3734332"/>
            <a:ext cx="528938" cy="2181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1A7D54-B747-5838-253B-790F12786BCF}"/>
              </a:ext>
            </a:extLst>
          </p:cNvPr>
          <p:cNvSpPr txBox="1"/>
          <p:nvPr/>
        </p:nvSpPr>
        <p:spPr>
          <a:xfrm>
            <a:off x="36256" y="4876586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</p:spTree>
    <p:extLst>
      <p:ext uri="{BB962C8B-B14F-4D97-AF65-F5344CB8AC3E}">
        <p14:creationId xmlns:p14="http://schemas.microsoft.com/office/powerpoint/2010/main" val="3736146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A46221-1008-46C2-139C-49CAE7145B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UK Government Spending Review 2020 (SR20) Project </a:t>
            </a:r>
          </a:p>
          <a:p>
            <a:r>
              <a:rPr lang="en-GB" dirty="0"/>
              <a:t>Family of distributed, tightly-integrated, networked, scalable, multifunction RF sensors, effectors and enablers</a:t>
            </a:r>
          </a:p>
          <a:p>
            <a:r>
              <a:rPr lang="en-GB" dirty="0"/>
              <a:t>Freedom of Action and Movement in GNSS and GPS denied environments</a:t>
            </a:r>
          </a:p>
          <a:p>
            <a:r>
              <a:rPr lang="en-GB" dirty="0">
                <a:solidFill>
                  <a:schemeClr val="accent1"/>
                </a:solidFill>
              </a:rPr>
              <a:t>£55 Million investment in UK Defence S&amp;T</a:t>
            </a:r>
          </a:p>
          <a:p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7A14DA-855B-3176-01D1-36937D4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1467" y="1118193"/>
            <a:ext cx="3164989" cy="3240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Replacement of </a:t>
            </a:r>
            <a:r>
              <a:rPr lang="en-US" b="1" dirty="0">
                <a:solidFill>
                  <a:schemeClr val="accent1"/>
                </a:solidFill>
              </a:rPr>
              <a:t>single monostatic systems</a:t>
            </a:r>
          </a:p>
          <a:p>
            <a:pPr lvl="1">
              <a:spcBef>
                <a:spcPts val="0"/>
              </a:spcBef>
            </a:pPr>
            <a:r>
              <a:rPr lang="en-US" dirty="0"/>
              <a:t>Exquisite</a:t>
            </a:r>
          </a:p>
          <a:p>
            <a:pPr lvl="1">
              <a:spcBef>
                <a:spcPts val="0"/>
              </a:spcBef>
            </a:pPr>
            <a:r>
              <a:rPr lang="en-US" dirty="0"/>
              <a:t>Bespoke</a:t>
            </a:r>
            <a:endParaRPr lang="en-US" dirty="0">
              <a:cs typeface="Arial"/>
            </a:endParaRPr>
          </a:p>
          <a:p>
            <a:pPr lvl="1">
              <a:spcBef>
                <a:spcPts val="0"/>
              </a:spcBef>
            </a:pPr>
            <a:r>
              <a:rPr lang="en-US" dirty="0"/>
              <a:t>Expensive</a:t>
            </a:r>
            <a:endParaRPr lang="en-US" dirty="0">
              <a:cs typeface="Arial"/>
            </a:endParaRPr>
          </a:p>
          <a:p>
            <a:pPr lvl="1">
              <a:spcBef>
                <a:spcPts val="0"/>
              </a:spcBef>
            </a:pPr>
            <a:endParaRPr lang="en-US" dirty="0">
              <a:cs typeface="Arial"/>
            </a:endParaRPr>
          </a:p>
          <a:p>
            <a:pPr>
              <a:spcBef>
                <a:spcPts val="0"/>
              </a:spcBef>
            </a:pPr>
            <a:r>
              <a:rPr lang="en-US" dirty="0"/>
              <a:t>With </a:t>
            </a:r>
            <a:r>
              <a:rPr lang="en-US" b="1" dirty="0">
                <a:solidFill>
                  <a:schemeClr val="accent1"/>
                </a:solidFill>
              </a:rPr>
              <a:t>multiple modular multistatic systems</a:t>
            </a:r>
            <a:endParaRPr lang="en-US" b="1" dirty="0">
              <a:solidFill>
                <a:schemeClr val="accent1"/>
              </a:solidFill>
              <a:cs typeface="Arial"/>
            </a:endParaRPr>
          </a:p>
          <a:p>
            <a:pPr marL="648686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More flexible</a:t>
            </a:r>
            <a:endParaRPr lang="en-US" dirty="0">
              <a:cs typeface="Arial"/>
            </a:endParaRPr>
          </a:p>
          <a:p>
            <a:pPr marL="648686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More agile</a:t>
            </a:r>
            <a:endParaRPr lang="en-US" dirty="0">
              <a:cs typeface="Arial"/>
            </a:endParaRPr>
          </a:p>
          <a:p>
            <a:pPr marL="648686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Lower SWaP-C</a:t>
            </a:r>
          </a:p>
          <a:p>
            <a:pPr marL="648686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Greater availability</a:t>
            </a:r>
          </a:p>
          <a:p>
            <a:pPr marL="648686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Greater utility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B8667D-CDCF-952B-01EC-C183E0451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BRIGHT CORVUS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F311F-4CC7-B438-45CA-131E4A9F70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21710" y="4505277"/>
            <a:ext cx="2057400" cy="211757"/>
          </a:xfrm>
        </p:spPr>
        <p:txBody>
          <a:bodyPr/>
          <a:lstStyle/>
          <a:p>
            <a:fld id="{41D5E06E-8463-49C0-8B6A-3B9E03BCC454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842BB-35F4-85AD-54D3-34B2716DC3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03649" y="4673377"/>
            <a:ext cx="7478588" cy="274637"/>
          </a:xfrm>
        </p:spPr>
        <p:txBody>
          <a:bodyPr/>
          <a:lstStyle/>
          <a:p>
            <a:r>
              <a:rPr lang="en-GB" dirty="0"/>
              <a:t>UK OFFICIAL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C43E58-E44A-EE7A-252F-ADD19BEF3E1B}"/>
              </a:ext>
            </a:extLst>
          </p:cNvPr>
          <p:cNvSpPr/>
          <p:nvPr/>
        </p:nvSpPr>
        <p:spPr>
          <a:xfrm>
            <a:off x="5436096" y="1001329"/>
            <a:ext cx="3274767" cy="3440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C4627-F3ED-0094-6CCE-4F11DDB5A41F}"/>
              </a:ext>
            </a:extLst>
          </p:cNvPr>
          <p:cNvSpPr txBox="1"/>
          <p:nvPr/>
        </p:nvSpPr>
        <p:spPr>
          <a:xfrm>
            <a:off x="36256" y="4876586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</p:spTree>
    <p:extLst>
      <p:ext uri="{BB962C8B-B14F-4D97-AF65-F5344CB8AC3E}">
        <p14:creationId xmlns:p14="http://schemas.microsoft.com/office/powerpoint/2010/main" val="238820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ntent Placeholder 62">
            <a:extLst>
              <a:ext uri="{FF2B5EF4-FFF2-40B4-BE49-F238E27FC236}">
                <a16:creationId xmlns:a16="http://schemas.microsoft.com/office/drawing/2014/main" id="{727C5B11-545E-4553-3168-911D486AE6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GB" sz="1600" dirty="0"/>
              <a:t>Dstl</a:t>
            </a:r>
          </a:p>
          <a:p>
            <a:r>
              <a:rPr lang="en-GB" sz="1600" dirty="0"/>
              <a:t>L3Harris</a:t>
            </a:r>
          </a:p>
          <a:p>
            <a:r>
              <a:rPr lang="en-GB" sz="1600" dirty="0"/>
              <a:t>QinetiQ</a:t>
            </a:r>
          </a:p>
          <a:p>
            <a:r>
              <a:rPr lang="en-GB" sz="1600" dirty="0"/>
              <a:t>Leonardo</a:t>
            </a:r>
          </a:p>
          <a:p>
            <a:r>
              <a:rPr lang="en-GB" sz="1600" dirty="0" err="1"/>
              <a:t>Roke</a:t>
            </a:r>
            <a:endParaRPr lang="en-GB" sz="1600" dirty="0"/>
          </a:p>
          <a:p>
            <a:r>
              <a:rPr lang="en-GB" sz="1600" dirty="0"/>
              <a:t>Futures Lab</a:t>
            </a:r>
          </a:p>
          <a:p>
            <a:r>
              <a:rPr lang="en-GB" sz="1600" dirty="0"/>
              <a:t>Mode Black</a:t>
            </a:r>
          </a:p>
          <a:p>
            <a:r>
              <a:rPr lang="en-GB" sz="1600" dirty="0" err="1"/>
              <a:t>Xenint</a:t>
            </a:r>
            <a:endParaRPr lang="en-GB" sz="1600" dirty="0"/>
          </a:p>
          <a:p>
            <a:r>
              <a:rPr lang="en-GB" sz="1600" dirty="0"/>
              <a:t>Autonomous Devices</a:t>
            </a:r>
          </a:p>
          <a:p>
            <a:r>
              <a:rPr lang="en-GB" sz="1600" dirty="0"/>
              <a:t>Serapis Framework</a:t>
            </a:r>
          </a:p>
          <a:p>
            <a:r>
              <a:rPr lang="en-GB" sz="1600" dirty="0"/>
              <a:t>University of Birmingham</a:t>
            </a:r>
          </a:p>
        </p:txBody>
      </p:sp>
      <p:sp>
        <p:nvSpPr>
          <p:cNvPr id="99" name="Content Placeholder 98">
            <a:extLst>
              <a:ext uri="{FF2B5EF4-FFF2-40B4-BE49-F238E27FC236}">
                <a16:creationId xmlns:a16="http://schemas.microsoft.com/office/drawing/2014/main" id="{20350350-D366-FF1F-4898-6139B0756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15816" y="1152587"/>
            <a:ext cx="4140000" cy="3240000"/>
          </a:xfrm>
        </p:spPr>
        <p:txBody>
          <a:bodyPr>
            <a:noAutofit/>
          </a:bodyPr>
          <a:lstStyle/>
          <a:p>
            <a:r>
              <a:rPr lang="en-GB" sz="1600" dirty="0"/>
              <a:t>Far Field Exploits</a:t>
            </a:r>
          </a:p>
          <a:p>
            <a:r>
              <a:rPr lang="en-GB" sz="1600" dirty="0"/>
              <a:t>University of Edinburgh</a:t>
            </a:r>
          </a:p>
          <a:p>
            <a:r>
              <a:rPr lang="en-GB" sz="1600" dirty="0"/>
              <a:t>Canny Comms</a:t>
            </a:r>
          </a:p>
          <a:p>
            <a:r>
              <a:rPr lang="en-GB" sz="1600" dirty="0"/>
              <a:t>SAAB</a:t>
            </a:r>
          </a:p>
          <a:p>
            <a:r>
              <a:rPr lang="en-GB" sz="1600" dirty="0"/>
              <a:t>Cranfield University</a:t>
            </a:r>
          </a:p>
          <a:p>
            <a:r>
              <a:rPr lang="en-GB" sz="1600" dirty="0"/>
              <a:t>Thales</a:t>
            </a:r>
          </a:p>
          <a:p>
            <a:r>
              <a:rPr lang="en-GB" sz="1600" dirty="0"/>
              <a:t>Astrid</a:t>
            </a:r>
          </a:p>
          <a:p>
            <a:r>
              <a:rPr lang="en-GB" sz="1600" dirty="0" err="1"/>
              <a:t>Plextek</a:t>
            </a:r>
            <a:endParaRPr lang="en-GB" sz="1600" dirty="0"/>
          </a:p>
          <a:p>
            <a:r>
              <a:rPr lang="en-GB" sz="1600" dirty="0"/>
              <a:t>Red Scientific</a:t>
            </a:r>
          </a:p>
          <a:p>
            <a:r>
              <a:rPr lang="en-GB" sz="1600" dirty="0"/>
              <a:t>UCL</a:t>
            </a:r>
          </a:p>
          <a:p>
            <a:r>
              <a:rPr lang="en-GB" sz="1600" dirty="0"/>
              <a:t>Cambridge Consultants</a:t>
            </a:r>
          </a:p>
          <a:p>
            <a:endParaRPr lang="en-GB" sz="16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0CF550E-B334-1C49-BDD5-6C63E5EA5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ENTERPRISE APPROACH</a:t>
            </a:r>
          </a:p>
        </p:txBody>
      </p:sp>
      <p:sp>
        <p:nvSpPr>
          <p:cNvPr id="64" name="Slide Number Placeholder 4">
            <a:extLst>
              <a:ext uri="{FF2B5EF4-FFF2-40B4-BE49-F238E27FC236}">
                <a16:creationId xmlns:a16="http://schemas.microsoft.com/office/drawing/2014/main" id="{C9F27F0D-C6C5-6F06-E45A-AF350DF62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z="1600" smtClean="0"/>
              <a:t>4</a:t>
            </a:fld>
            <a:endParaRPr lang="en-GB" sz="1600" dirty="0"/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6EA944B4-ED49-DF9A-0F02-492A9A6A730D}"/>
              </a:ext>
            </a:extLst>
          </p:cNvPr>
          <p:cNvSpPr txBox="1">
            <a:spLocks/>
          </p:cNvSpPr>
          <p:nvPr/>
        </p:nvSpPr>
        <p:spPr>
          <a:xfrm>
            <a:off x="10298995" y="6436818"/>
            <a:ext cx="2057400" cy="2117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defTabSz="851942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25178" indent="31731" algn="l" defTabSz="851942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51942" indent="61873" algn="l" defTabSz="851942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278703" indent="92016" algn="l" defTabSz="851942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05470" indent="122159" algn="l" defTabSz="851942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4536" algn="l" defTabSz="913814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1442" algn="l" defTabSz="913814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98350" algn="l" defTabSz="913814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5257" algn="l" defTabSz="913814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41D5E06E-8463-49C0-8B6A-3B9E03BCC454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28" name="Footer Placeholder 5">
            <a:extLst>
              <a:ext uri="{FF2B5EF4-FFF2-40B4-BE49-F238E27FC236}">
                <a16:creationId xmlns:a16="http://schemas.microsoft.com/office/drawing/2014/main" id="{4FC120E0-6642-2C7D-B1BB-E704A5914D56}"/>
              </a:ext>
            </a:extLst>
          </p:cNvPr>
          <p:cNvSpPr txBox="1">
            <a:spLocks/>
          </p:cNvSpPr>
          <p:nvPr/>
        </p:nvSpPr>
        <p:spPr>
          <a:xfrm>
            <a:off x="4880933" y="6807185"/>
            <a:ext cx="7478588" cy="274637"/>
          </a:xfrm>
          <a:prstGeom prst="rect">
            <a:avLst/>
          </a:prstGeom>
        </p:spPr>
        <p:txBody>
          <a:bodyPr vert="horz" wrap="square" lIns="91440" tIns="45720" rIns="36000" bIns="45720" rtlCol="0" anchor="ctr">
            <a:normAutofit/>
          </a:bodyPr>
          <a:lstStyle>
            <a:defPPr>
              <a:defRPr lang="en-GB"/>
            </a:defPPr>
            <a:lvl1pPr algn="r" defTabSz="851942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25178" indent="31731" algn="l" defTabSz="851942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51942" indent="61873" algn="l" defTabSz="851942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278703" indent="92016" algn="l" defTabSz="851942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705470" indent="122159" algn="l" defTabSz="851942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4536" algn="l" defTabSz="913814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1442" algn="l" defTabSz="913814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98350" algn="l" defTabSz="913814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5257" algn="l" defTabSz="913814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/>
              <a:t>UK OFFICIAL</a:t>
            </a:r>
            <a:endParaRPr lang="en-GB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888581A-C588-224B-EECB-437A7CD0D2CF}"/>
              </a:ext>
            </a:extLst>
          </p:cNvPr>
          <p:cNvSpPr txBox="1"/>
          <p:nvPr/>
        </p:nvSpPr>
        <p:spPr>
          <a:xfrm>
            <a:off x="58398" y="4877521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  <p:sp>
        <p:nvSpPr>
          <p:cNvPr id="100" name="Content Placeholder 98">
            <a:extLst>
              <a:ext uri="{FF2B5EF4-FFF2-40B4-BE49-F238E27FC236}">
                <a16:creationId xmlns:a16="http://schemas.microsoft.com/office/drawing/2014/main" id="{6200951D-2AB6-059D-B128-C0FB4AB58EB9}"/>
              </a:ext>
            </a:extLst>
          </p:cNvPr>
          <p:cNvSpPr txBox="1">
            <a:spLocks/>
          </p:cNvSpPr>
          <p:nvPr/>
        </p:nvSpPr>
        <p:spPr>
          <a:xfrm>
            <a:off x="5724128" y="1151159"/>
            <a:ext cx="3470039" cy="379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5278" tIns="42639" rIns="85278" bIns="42639" numCol="1" anchor="t" anchorCtr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4386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–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–"/>
              <a:def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»"/>
              <a:defRPr lang="en-GB" sz="11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1600" dirty="0"/>
              <a:t>MAC Ltd</a:t>
            </a:r>
          </a:p>
          <a:p>
            <a:pPr fontAlgn="auto">
              <a:spcAft>
                <a:spcPts val="0"/>
              </a:spcAft>
            </a:pPr>
            <a:r>
              <a:rPr lang="en-GB" sz="1600" dirty="0"/>
              <a:t>University of Liverpool</a:t>
            </a:r>
          </a:p>
          <a:p>
            <a:pPr fontAlgn="auto">
              <a:spcAft>
                <a:spcPts val="0"/>
              </a:spcAft>
            </a:pPr>
            <a:r>
              <a:rPr lang="en-GB" sz="1600" dirty="0"/>
              <a:t>MISL Ltd</a:t>
            </a:r>
          </a:p>
          <a:p>
            <a:pPr fontAlgn="auto">
              <a:spcAft>
                <a:spcPts val="0"/>
              </a:spcAft>
            </a:pPr>
            <a:r>
              <a:rPr lang="en-GB" sz="1600" dirty="0"/>
              <a:t>MAIAR</a:t>
            </a:r>
          </a:p>
          <a:p>
            <a:pPr fontAlgn="auto">
              <a:spcAft>
                <a:spcPts val="0"/>
              </a:spcAft>
            </a:pPr>
            <a:r>
              <a:rPr lang="en-GB" sz="1600" dirty="0"/>
              <a:t>Mind Foundry</a:t>
            </a:r>
          </a:p>
          <a:p>
            <a:pPr fontAlgn="auto">
              <a:spcAft>
                <a:spcPts val="0"/>
              </a:spcAft>
            </a:pPr>
            <a:r>
              <a:rPr lang="en-GB" sz="1600" dirty="0"/>
              <a:t>Defence and Security Accelerator</a:t>
            </a:r>
          </a:p>
          <a:p>
            <a:pPr fontAlgn="auto">
              <a:spcAft>
                <a:spcPts val="0"/>
              </a:spcAft>
            </a:pPr>
            <a:r>
              <a:rPr lang="en-GB" sz="1600" dirty="0" err="1"/>
              <a:t>Chelton</a:t>
            </a:r>
            <a:endParaRPr lang="en-GB" sz="1600" dirty="0"/>
          </a:p>
          <a:p>
            <a:pPr fontAlgn="auto">
              <a:spcAft>
                <a:spcPts val="0"/>
              </a:spcAft>
            </a:pPr>
            <a:r>
              <a:rPr lang="en-GB" sz="1600" dirty="0" err="1"/>
              <a:t>Optect</a:t>
            </a:r>
            <a:endParaRPr lang="en-GB" sz="1600" dirty="0"/>
          </a:p>
          <a:p>
            <a:pPr fontAlgn="auto">
              <a:spcAft>
                <a:spcPts val="0"/>
              </a:spcAft>
            </a:pPr>
            <a:r>
              <a:rPr lang="en-GB" sz="1600" dirty="0" err="1"/>
              <a:t>Orolia</a:t>
            </a:r>
            <a:endParaRPr lang="en-GB" sz="1600" dirty="0"/>
          </a:p>
          <a:p>
            <a:pPr fontAlgn="auto">
              <a:spcAft>
                <a:spcPts val="0"/>
              </a:spcAft>
            </a:pPr>
            <a:r>
              <a:rPr lang="en-GB" sz="1600" dirty="0"/>
              <a:t>Rowden</a:t>
            </a:r>
          </a:p>
          <a:p>
            <a:pPr fontAlgn="auto">
              <a:spcAft>
                <a:spcPts val="0"/>
              </a:spcAft>
            </a:pPr>
            <a:r>
              <a:rPr lang="en-GB" sz="1600" dirty="0"/>
              <a:t>University of Manchester</a:t>
            </a:r>
          </a:p>
          <a:p>
            <a:pPr fontAlgn="auto">
              <a:spcAft>
                <a:spcPts val="0"/>
              </a:spcAft>
            </a:pPr>
            <a:endParaRPr lang="en-GB" sz="1600" dirty="0"/>
          </a:p>
          <a:p>
            <a:pPr fontAlgn="auto">
              <a:spcAft>
                <a:spcPts val="0"/>
              </a:spcAft>
            </a:pPr>
            <a:endParaRPr lang="en-GB" sz="1600" dirty="0"/>
          </a:p>
          <a:p>
            <a:pPr marL="0" indent="0" fontAlgn="auto">
              <a:spcAft>
                <a:spcPts val="0"/>
              </a:spcAft>
              <a:buNone/>
            </a:pPr>
            <a:endParaRPr lang="en-GB" sz="1600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048CFD3-A08B-DB93-19BD-10654512B09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76056" y="4803956"/>
            <a:ext cx="3888431" cy="144058"/>
          </a:xfrm>
        </p:spPr>
        <p:txBody>
          <a:bodyPr>
            <a:noAutofit/>
          </a:bodyPr>
          <a:lstStyle/>
          <a:p>
            <a:r>
              <a:rPr lang="en-GB" dirty="0"/>
              <a:t>UK OFFICIAL</a:t>
            </a:r>
          </a:p>
        </p:txBody>
      </p:sp>
    </p:spTree>
    <p:extLst>
      <p:ext uri="{BB962C8B-B14F-4D97-AF65-F5344CB8AC3E}">
        <p14:creationId xmlns:p14="http://schemas.microsoft.com/office/powerpoint/2010/main" val="3225616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F51207-27C7-4D51-0D6B-EB3C5C72E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b="1" dirty="0"/>
              <a:t>The questions posed…</a:t>
            </a:r>
          </a:p>
          <a:p>
            <a:pPr marL="0" indent="0">
              <a:buNone/>
            </a:pPr>
            <a:endParaRPr lang="en-GB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What would happen if you use OR in a technology push project?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Could it produce anything useful?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Could it help to exploit the technology?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>
                <a:solidFill>
                  <a:schemeClr val="accent1"/>
                </a:solidFill>
              </a:rPr>
              <a:t>…Is it even feasible to conduct OR on such low TRL technologies?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7E73A1-4CE6-590B-7323-E53A5691C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OR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D4CD-3932-2FF6-F9AA-DC93D80682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64B94-DB23-16E8-C044-C55685A232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UK OFFICIAL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E4DE60-73A0-4B51-C5AF-6840398ABCFB}"/>
              </a:ext>
            </a:extLst>
          </p:cNvPr>
          <p:cNvSpPr txBox="1"/>
          <p:nvPr/>
        </p:nvSpPr>
        <p:spPr>
          <a:xfrm>
            <a:off x="36256" y="4876586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</p:spTree>
    <p:extLst>
      <p:ext uri="{BB962C8B-B14F-4D97-AF65-F5344CB8AC3E}">
        <p14:creationId xmlns:p14="http://schemas.microsoft.com/office/powerpoint/2010/main" val="3194064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F9E352-C27F-F4FA-7295-AF6506C64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1" y="1131591"/>
            <a:ext cx="4320479" cy="3240000"/>
          </a:xfrm>
        </p:spPr>
        <p:txBody>
          <a:bodyPr/>
          <a:lstStyle/>
          <a:p>
            <a:pPr marL="171446" indent="-171446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 guide technical development</a:t>
            </a:r>
            <a:endParaRPr lang="en-US" sz="2000" dirty="0">
              <a:cs typeface="Arial"/>
            </a:endParaRPr>
          </a:p>
          <a:p>
            <a:pPr marL="171446" indent="-171446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 ensure we are focused on the needs of the military </a:t>
            </a:r>
            <a:endParaRPr lang="en-US" sz="2000" dirty="0">
              <a:cs typeface="Arial"/>
            </a:endParaRPr>
          </a:p>
          <a:p>
            <a:pPr marL="171446" indent="-171446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 push technical developments in areas that maximise utility</a:t>
            </a:r>
            <a:endParaRPr lang="en-US" sz="2000" dirty="0">
              <a:cs typeface="Arial"/>
            </a:endParaRPr>
          </a:p>
          <a:p>
            <a:pPr marL="171446" indent="-171446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 prioritise technologies for further development</a:t>
            </a:r>
            <a:endParaRPr lang="en-US" sz="2000" dirty="0">
              <a:cs typeface="Arial"/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20B3A4-A989-2E4E-BC42-D98B7C38F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LOOK AT UTILITY SO EARLY?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597BE-EF9B-DEE9-22E3-38A83EBB75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D7A39-FEC8-DADA-FA20-8B8A65D20F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CLASSIFICATION</a:t>
            </a:r>
          </a:p>
        </p:txBody>
      </p:sp>
      <p:pic>
        <p:nvPicPr>
          <p:cNvPr id="6" name="Picture Placeholder 4" descr="A person in military uniform standing in front of a military vehicle&#10;&#10;Description automatically generated">
            <a:extLst>
              <a:ext uri="{FF2B5EF4-FFF2-40B4-BE49-F238E27FC236}">
                <a16:creationId xmlns:a16="http://schemas.microsoft.com/office/drawing/2014/main" id="{393C483B-B0FD-4E15-57F1-F9E10D9A3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" r="-65" b="17036"/>
          <a:stretch/>
        </p:blipFill>
        <p:spPr>
          <a:xfrm>
            <a:off x="4994276" y="1"/>
            <a:ext cx="4149730" cy="5151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FA9268-6C1F-8588-1B49-607BE61A4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8823" y="4763752"/>
            <a:ext cx="7541406" cy="329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F181D3-292E-CE91-9386-92E10AADABBC}"/>
              </a:ext>
            </a:extLst>
          </p:cNvPr>
          <p:cNvSpPr txBox="1"/>
          <p:nvPr/>
        </p:nvSpPr>
        <p:spPr>
          <a:xfrm>
            <a:off x="36256" y="4876586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</p:spTree>
    <p:extLst>
      <p:ext uri="{BB962C8B-B14F-4D97-AF65-F5344CB8AC3E}">
        <p14:creationId xmlns:p14="http://schemas.microsoft.com/office/powerpoint/2010/main" val="3795376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E7D485-81DB-7EC1-4B41-F56AF897F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TASK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F946B-7665-19E7-F0A3-EA911FF86C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7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E78D0-F421-4671-1555-6A25AE0950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-2528526" y="4732466"/>
            <a:ext cx="7478588" cy="274637"/>
          </a:xfrm>
        </p:spPr>
        <p:txBody>
          <a:bodyPr/>
          <a:lstStyle/>
          <a:p>
            <a:r>
              <a:rPr lang="en-GB" dirty="0"/>
              <a:t>UK OFFICIAL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9B50BD1-8C1B-010A-405D-9C1065E88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131888"/>
            <a:ext cx="4609207" cy="32400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b="1" dirty="0"/>
              <a:t>To analyse:</a:t>
            </a:r>
            <a:endParaRPr lang="en-US" sz="1800" b="1" dirty="0">
              <a:cs typeface="Arial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800" dirty="0"/>
              <a:t>The military utility of the Bright Corvus technologies </a:t>
            </a:r>
            <a:endParaRPr lang="en-US" sz="1800" dirty="0">
              <a:cs typeface="Arial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800" dirty="0"/>
              <a:t>Which technologies the MOD should invest more money into going forward</a:t>
            </a:r>
            <a:endParaRPr lang="en-US" sz="1800" dirty="0">
              <a:cs typeface="Arial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sz="1800" dirty="0"/>
              <a:t>Which parametric changes would significantly improve the utility of the Bright Corvus technologies</a:t>
            </a:r>
            <a:endParaRPr lang="en-US" sz="1800" dirty="0">
              <a:cs typeface="Arial"/>
            </a:endParaRPr>
          </a:p>
          <a:p>
            <a:endParaRPr lang="en-GB" sz="1800" i="1" dirty="0">
              <a:solidFill>
                <a:srgbClr val="FF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Placeholder 5" descr="A military vehicle in a desert&#10;&#10;Description automatically generated">
            <a:extLst>
              <a:ext uri="{FF2B5EF4-FFF2-40B4-BE49-F238E27FC236}">
                <a16:creationId xmlns:a16="http://schemas.microsoft.com/office/drawing/2014/main" id="{2C298F9A-6A14-020E-AACA-6EABB734F0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87" b="5287"/>
          <a:stretch/>
        </p:blipFill>
        <p:spPr>
          <a:xfrm>
            <a:off x="4994275" y="1"/>
            <a:ext cx="4149725" cy="2474258"/>
          </a:xfrm>
          <a:prstGeom prst="rect">
            <a:avLst/>
          </a:prstGeom>
        </p:spPr>
      </p:pic>
      <p:pic>
        <p:nvPicPr>
          <p:cNvPr id="8" name="Picture Placeholder 6" descr="A group of soldiers in the woods&#10;&#10;Description automatically generated">
            <a:extLst>
              <a:ext uri="{FF2B5EF4-FFF2-40B4-BE49-F238E27FC236}">
                <a16:creationId xmlns:a16="http://schemas.microsoft.com/office/drawing/2014/main" id="{B7D7739B-84E4-6049-DD19-28A386B87F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88" b="5288"/>
          <a:stretch/>
        </p:blipFill>
        <p:spPr>
          <a:xfrm>
            <a:off x="4994275" y="2669242"/>
            <a:ext cx="4149725" cy="24742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BEB2FB-FEB9-9D9D-B1A2-60A7399A86E8}"/>
              </a:ext>
            </a:extLst>
          </p:cNvPr>
          <p:cNvSpPr txBox="1"/>
          <p:nvPr/>
        </p:nvSpPr>
        <p:spPr>
          <a:xfrm>
            <a:off x="36256" y="4948594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</p:spTree>
    <p:extLst>
      <p:ext uri="{BB962C8B-B14F-4D97-AF65-F5344CB8AC3E}">
        <p14:creationId xmlns:p14="http://schemas.microsoft.com/office/powerpoint/2010/main" val="400826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E043E-9240-F932-78FD-A5FE27EE85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UK OFFICIAL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AC50A1-8A60-6964-8980-C56D75181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 TO ASSESS MILITARY UTILITY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010ED-686A-C5E6-2653-F06264AB1F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8</a:t>
            </a:fld>
            <a:endParaRPr lang="en-GB" dirty="0"/>
          </a:p>
        </p:txBody>
      </p:sp>
      <p:sp>
        <p:nvSpPr>
          <p:cNvPr id="17" name="Trapezoid 8">
            <a:extLst>
              <a:ext uri="{FF2B5EF4-FFF2-40B4-BE49-F238E27FC236}">
                <a16:creationId xmlns:a16="http://schemas.microsoft.com/office/drawing/2014/main" id="{E60B564E-3C3E-E268-A061-129BF40068AC}"/>
              </a:ext>
            </a:extLst>
          </p:cNvPr>
          <p:cNvSpPr/>
          <p:nvPr/>
        </p:nvSpPr>
        <p:spPr>
          <a:xfrm>
            <a:off x="3000425" y="3243574"/>
            <a:ext cx="241552" cy="148544"/>
          </a:xfrm>
          <a:prstGeom prst="trapezoid">
            <a:avLst/>
          </a:prstGeom>
          <a:solidFill>
            <a:srgbClr val="7B67A8">
              <a:alpha val="50196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rapezoid 9">
            <a:extLst>
              <a:ext uri="{FF2B5EF4-FFF2-40B4-BE49-F238E27FC236}">
                <a16:creationId xmlns:a16="http://schemas.microsoft.com/office/drawing/2014/main" id="{07B5FC0B-B5E7-2E39-8FF5-C48010432F9D}"/>
              </a:ext>
            </a:extLst>
          </p:cNvPr>
          <p:cNvSpPr/>
          <p:nvPr/>
        </p:nvSpPr>
        <p:spPr>
          <a:xfrm>
            <a:off x="6185944" y="3333429"/>
            <a:ext cx="241552" cy="219607"/>
          </a:xfrm>
          <a:prstGeom prst="trapezoid">
            <a:avLst/>
          </a:prstGeom>
          <a:solidFill>
            <a:srgbClr val="36BCEE">
              <a:alpha val="50196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rapezoid 10">
            <a:extLst>
              <a:ext uri="{FF2B5EF4-FFF2-40B4-BE49-F238E27FC236}">
                <a16:creationId xmlns:a16="http://schemas.microsoft.com/office/drawing/2014/main" id="{ECE4942E-5769-A46B-3FAB-2C42184A1C0D}"/>
              </a:ext>
            </a:extLst>
          </p:cNvPr>
          <p:cNvSpPr/>
          <p:nvPr/>
        </p:nvSpPr>
        <p:spPr>
          <a:xfrm rot="5400000">
            <a:off x="4005830" y="2122856"/>
            <a:ext cx="241552" cy="219607"/>
          </a:xfrm>
          <a:prstGeom prst="trapezoid">
            <a:avLst/>
          </a:prstGeom>
          <a:solidFill>
            <a:srgbClr val="2EB5B2">
              <a:alpha val="50196"/>
            </a:srgb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B19180B-A0C2-7181-A3CA-B1DDD59D63E2}"/>
              </a:ext>
            </a:extLst>
          </p:cNvPr>
          <p:cNvSpPr txBox="1">
            <a:spLocks/>
          </p:cNvSpPr>
          <p:nvPr/>
        </p:nvSpPr>
        <p:spPr>
          <a:xfrm>
            <a:off x="683319" y="915566"/>
            <a:ext cx="8024571" cy="3457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Operational Research for Bright Corvus has been designed to assess the elements of military utility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1BDE42-B004-07A7-270F-D3BF808EF169}"/>
              </a:ext>
            </a:extLst>
          </p:cNvPr>
          <p:cNvSpPr txBox="1"/>
          <p:nvPr/>
        </p:nvSpPr>
        <p:spPr>
          <a:xfrm>
            <a:off x="324574" y="3392117"/>
            <a:ext cx="3213675" cy="1277273"/>
          </a:xfrm>
          <a:prstGeom prst="rect">
            <a:avLst/>
          </a:prstGeom>
          <a:solidFill>
            <a:srgbClr val="7B67A8">
              <a:alpha val="50196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1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How do the technologies perform in a range of different feasible missions?</a:t>
            </a:r>
            <a:endParaRPr lang="en-GB" sz="1100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1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What benefits do they provide?</a:t>
            </a:r>
            <a:endParaRPr lang="en-GB" sz="1100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100" dirty="0">
                <a:solidFill>
                  <a:srgbClr val="FFFFFF"/>
                </a:solidFill>
                <a:latin typeface="Arial"/>
                <a:ea typeface="Calibri"/>
                <a:cs typeface="Arial"/>
              </a:rPr>
              <a:t>Which technologies are worth further investment and why?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1100" dirty="0">
                <a:solidFill>
                  <a:srgbClr val="FFFFFF"/>
                </a:solidFill>
                <a:latin typeface="Arial"/>
                <a:ea typeface="Calibri"/>
                <a:cs typeface="Arial"/>
              </a:rPr>
              <a:t>What are the system tradeoffs and what's the optimum configuration?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C957E6-F672-0821-9F61-233CD9BFFAC1}"/>
              </a:ext>
            </a:extLst>
          </p:cNvPr>
          <p:cNvSpPr txBox="1"/>
          <p:nvPr/>
        </p:nvSpPr>
        <p:spPr>
          <a:xfrm>
            <a:off x="297441" y="1684482"/>
            <a:ext cx="3719361" cy="938719"/>
          </a:xfrm>
          <a:prstGeom prst="rect">
            <a:avLst/>
          </a:prstGeom>
          <a:solidFill>
            <a:srgbClr val="2EB5B2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171450" lvl="1" indent="-1714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Do they fill any recognised capability gaps or future requirements?</a:t>
            </a:r>
            <a:endParaRPr lang="en-GB" sz="1100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71450" lvl="1" indent="-1714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Are there any key insights that come out of the initial DLOD assessment that highlight any specific issues (only high level at this stage)?</a:t>
            </a:r>
            <a:endParaRPr lang="en-GB" sz="110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B59B6F-87B9-E58C-9640-FF18B16105D4}"/>
              </a:ext>
            </a:extLst>
          </p:cNvPr>
          <p:cNvSpPr txBox="1"/>
          <p:nvPr/>
        </p:nvSpPr>
        <p:spPr>
          <a:xfrm>
            <a:off x="6106447" y="3549752"/>
            <a:ext cx="2872800" cy="600164"/>
          </a:xfrm>
          <a:prstGeom prst="rect">
            <a:avLst/>
          </a:prstGeom>
          <a:solidFill>
            <a:srgbClr val="36BCEE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171450" lvl="1" indent="-1714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What are the ROM costs of the different technologies?</a:t>
            </a:r>
            <a:endParaRPr lang="en-GB" sz="1100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71450" lvl="1" indent="-1714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What are the key cost drivers?</a:t>
            </a:r>
            <a:endParaRPr lang="en-GB" sz="1100" dirty="0">
              <a:solidFill>
                <a:srgbClr val="FFFFFF"/>
              </a:solidFill>
              <a:latin typeface="Arial" panose="020B0604020202020204"/>
            </a:endParaRP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B9E22C06-5E03-98F5-605F-D836E9466B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4936066"/>
              </p:ext>
            </p:extLst>
          </p:nvPr>
        </p:nvGraphicFramePr>
        <p:xfrm>
          <a:off x="2124350" y="1771652"/>
          <a:ext cx="5398338" cy="2950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182C1A6-4DD8-3F3C-CA2A-64B34919D12E}"/>
              </a:ext>
            </a:extLst>
          </p:cNvPr>
          <p:cNvCxnSpPr/>
          <p:nvPr/>
        </p:nvCxnSpPr>
        <p:spPr>
          <a:xfrm flipH="1" flipV="1">
            <a:off x="0" y="687760"/>
            <a:ext cx="9144000" cy="117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5F22CF6-68C5-A85E-1C4F-8EDC2CAE80F3}"/>
              </a:ext>
            </a:extLst>
          </p:cNvPr>
          <p:cNvSpPr txBox="1"/>
          <p:nvPr/>
        </p:nvSpPr>
        <p:spPr>
          <a:xfrm>
            <a:off x="36256" y="4876586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</p:spTree>
    <p:extLst>
      <p:ext uri="{BB962C8B-B14F-4D97-AF65-F5344CB8AC3E}">
        <p14:creationId xmlns:p14="http://schemas.microsoft.com/office/powerpoint/2010/main" val="1550600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6FE845-1195-D3FF-5597-3F16243AD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77BFC-6A59-5925-9C33-A5147E306F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D5E06E-8463-49C0-8B6A-3B9E03BCC454}" type="slidenum">
              <a:rPr lang="en-GB" smtClean="0"/>
              <a:t>9</a:t>
            </a:fld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51866D-F68E-249B-630B-21389B1DF3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UK OFFICIAL</a:t>
            </a: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24006801-63C4-4A85-60D3-EF3319576A41}"/>
              </a:ext>
            </a:extLst>
          </p:cNvPr>
          <p:cNvSpPr/>
          <p:nvPr/>
        </p:nvSpPr>
        <p:spPr>
          <a:xfrm>
            <a:off x="7349270" y="2141043"/>
            <a:ext cx="1146125" cy="2031516"/>
          </a:xfrm>
          <a:custGeom>
            <a:avLst/>
            <a:gdLst>
              <a:gd name="connsiteX0" fmla="*/ 0 w 1146125"/>
              <a:gd name="connsiteY0" fmla="*/ 114613 h 2031516"/>
              <a:gd name="connsiteX1" fmla="*/ 114613 w 1146125"/>
              <a:gd name="connsiteY1" fmla="*/ 0 h 2031516"/>
              <a:gd name="connsiteX2" fmla="*/ 1031513 w 1146125"/>
              <a:gd name="connsiteY2" fmla="*/ 0 h 2031516"/>
              <a:gd name="connsiteX3" fmla="*/ 1146126 w 1146125"/>
              <a:gd name="connsiteY3" fmla="*/ 114613 h 2031516"/>
              <a:gd name="connsiteX4" fmla="*/ 1146125 w 1146125"/>
              <a:gd name="connsiteY4" fmla="*/ 1916904 h 2031516"/>
              <a:gd name="connsiteX5" fmla="*/ 1031512 w 1146125"/>
              <a:gd name="connsiteY5" fmla="*/ 2031517 h 2031516"/>
              <a:gd name="connsiteX6" fmla="*/ 114613 w 1146125"/>
              <a:gd name="connsiteY6" fmla="*/ 2031516 h 2031516"/>
              <a:gd name="connsiteX7" fmla="*/ 0 w 1146125"/>
              <a:gd name="connsiteY7" fmla="*/ 1916903 h 2031516"/>
              <a:gd name="connsiteX8" fmla="*/ 0 w 1146125"/>
              <a:gd name="connsiteY8" fmla="*/ 114613 h 203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2031516">
                <a:moveTo>
                  <a:pt x="0" y="114613"/>
                </a:moveTo>
                <a:cubicBezTo>
                  <a:pt x="0" y="51314"/>
                  <a:pt x="51314" y="0"/>
                  <a:pt x="114613" y="0"/>
                </a:cubicBezTo>
                <a:lnTo>
                  <a:pt x="1031513" y="0"/>
                </a:lnTo>
                <a:cubicBezTo>
                  <a:pt x="1094812" y="0"/>
                  <a:pt x="1146126" y="51314"/>
                  <a:pt x="1146126" y="114613"/>
                </a:cubicBezTo>
                <a:cubicBezTo>
                  <a:pt x="1146126" y="715377"/>
                  <a:pt x="1146125" y="1316140"/>
                  <a:pt x="1146125" y="1916904"/>
                </a:cubicBezTo>
                <a:cubicBezTo>
                  <a:pt x="1146125" y="1980203"/>
                  <a:pt x="1094811" y="2031517"/>
                  <a:pt x="1031512" y="2031517"/>
                </a:cubicBezTo>
                <a:lnTo>
                  <a:pt x="114613" y="2031516"/>
                </a:lnTo>
                <a:cubicBezTo>
                  <a:pt x="51314" y="2031516"/>
                  <a:pt x="0" y="1980202"/>
                  <a:pt x="0" y="1916903"/>
                </a:cubicBezTo>
                <a:lnTo>
                  <a:pt x="0" y="114613"/>
                </a:lnTo>
                <a:close/>
              </a:path>
            </a:pathLst>
          </a:custGeom>
          <a:solidFill>
            <a:srgbClr val="14022E">
              <a:alpha val="90000"/>
            </a:srgbClr>
          </a:solidFill>
          <a:ln w="19050" cap="flat" cmpd="sng" algn="ctr">
            <a:solidFill>
              <a:srgbClr val="CD2456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04689" tIns="104689" rIns="104689" bIns="104689" numCol="1" spcCol="1270" anchor="t" anchorCtr="0">
            <a:noAutofit/>
          </a:bodyPr>
          <a:lstStyle/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Strategic intent assessment</a:t>
            </a:r>
          </a:p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Mission level simulation modelling (MACE)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Expendability assessment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Survivability assessment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0D5B6B58-8C61-28E9-467D-851EC83B9FB7}"/>
              </a:ext>
            </a:extLst>
          </p:cNvPr>
          <p:cNvSpPr/>
          <p:nvPr/>
        </p:nvSpPr>
        <p:spPr>
          <a:xfrm>
            <a:off x="5626767" y="2141041"/>
            <a:ext cx="1146125" cy="2031516"/>
          </a:xfrm>
          <a:custGeom>
            <a:avLst/>
            <a:gdLst>
              <a:gd name="connsiteX0" fmla="*/ 0 w 1146125"/>
              <a:gd name="connsiteY0" fmla="*/ 114613 h 2031516"/>
              <a:gd name="connsiteX1" fmla="*/ 114613 w 1146125"/>
              <a:gd name="connsiteY1" fmla="*/ 0 h 2031516"/>
              <a:gd name="connsiteX2" fmla="*/ 1031513 w 1146125"/>
              <a:gd name="connsiteY2" fmla="*/ 0 h 2031516"/>
              <a:gd name="connsiteX3" fmla="*/ 1146126 w 1146125"/>
              <a:gd name="connsiteY3" fmla="*/ 114613 h 2031516"/>
              <a:gd name="connsiteX4" fmla="*/ 1146125 w 1146125"/>
              <a:gd name="connsiteY4" fmla="*/ 1916904 h 2031516"/>
              <a:gd name="connsiteX5" fmla="*/ 1031512 w 1146125"/>
              <a:gd name="connsiteY5" fmla="*/ 2031517 h 2031516"/>
              <a:gd name="connsiteX6" fmla="*/ 114613 w 1146125"/>
              <a:gd name="connsiteY6" fmla="*/ 2031516 h 2031516"/>
              <a:gd name="connsiteX7" fmla="*/ 0 w 1146125"/>
              <a:gd name="connsiteY7" fmla="*/ 1916903 h 2031516"/>
              <a:gd name="connsiteX8" fmla="*/ 0 w 1146125"/>
              <a:gd name="connsiteY8" fmla="*/ 114613 h 203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2031516">
                <a:moveTo>
                  <a:pt x="0" y="114613"/>
                </a:moveTo>
                <a:cubicBezTo>
                  <a:pt x="0" y="51314"/>
                  <a:pt x="51314" y="0"/>
                  <a:pt x="114613" y="0"/>
                </a:cubicBezTo>
                <a:lnTo>
                  <a:pt x="1031513" y="0"/>
                </a:lnTo>
                <a:cubicBezTo>
                  <a:pt x="1094812" y="0"/>
                  <a:pt x="1146126" y="51314"/>
                  <a:pt x="1146126" y="114613"/>
                </a:cubicBezTo>
                <a:cubicBezTo>
                  <a:pt x="1146126" y="715377"/>
                  <a:pt x="1146125" y="1316140"/>
                  <a:pt x="1146125" y="1916904"/>
                </a:cubicBezTo>
                <a:cubicBezTo>
                  <a:pt x="1146125" y="1980203"/>
                  <a:pt x="1094811" y="2031517"/>
                  <a:pt x="1031512" y="2031517"/>
                </a:cubicBezTo>
                <a:lnTo>
                  <a:pt x="114613" y="2031516"/>
                </a:lnTo>
                <a:cubicBezTo>
                  <a:pt x="51314" y="2031516"/>
                  <a:pt x="0" y="1980202"/>
                  <a:pt x="0" y="1916903"/>
                </a:cubicBezTo>
                <a:lnTo>
                  <a:pt x="0" y="114613"/>
                </a:lnTo>
                <a:close/>
              </a:path>
            </a:pathLst>
          </a:custGeom>
          <a:solidFill>
            <a:srgbClr val="14022E">
              <a:alpha val="90000"/>
            </a:srgbClr>
          </a:solidFill>
          <a:ln w="19050" cap="flat" cmpd="sng" algn="ctr">
            <a:solidFill>
              <a:srgbClr val="CD2456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04689" tIns="104689" rIns="104689" bIns="104689" numCol="1" spcCol="1270" anchor="t" anchorCtr="0">
            <a:noAutofit/>
          </a:bodyPr>
          <a:lstStyle/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Task performance analysis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Benefits assessment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Tradespace analysis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ROM costs 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18779FBC-2F49-DF39-EDEF-5B218C660A81}"/>
              </a:ext>
            </a:extLst>
          </p:cNvPr>
          <p:cNvSpPr/>
          <p:nvPr/>
        </p:nvSpPr>
        <p:spPr>
          <a:xfrm>
            <a:off x="3995446" y="2136728"/>
            <a:ext cx="1146125" cy="2031516"/>
          </a:xfrm>
          <a:custGeom>
            <a:avLst/>
            <a:gdLst>
              <a:gd name="connsiteX0" fmla="*/ 0 w 1146125"/>
              <a:gd name="connsiteY0" fmla="*/ 114613 h 2031516"/>
              <a:gd name="connsiteX1" fmla="*/ 114613 w 1146125"/>
              <a:gd name="connsiteY1" fmla="*/ 0 h 2031516"/>
              <a:gd name="connsiteX2" fmla="*/ 1031513 w 1146125"/>
              <a:gd name="connsiteY2" fmla="*/ 0 h 2031516"/>
              <a:gd name="connsiteX3" fmla="*/ 1146126 w 1146125"/>
              <a:gd name="connsiteY3" fmla="*/ 114613 h 2031516"/>
              <a:gd name="connsiteX4" fmla="*/ 1146125 w 1146125"/>
              <a:gd name="connsiteY4" fmla="*/ 1916904 h 2031516"/>
              <a:gd name="connsiteX5" fmla="*/ 1031512 w 1146125"/>
              <a:gd name="connsiteY5" fmla="*/ 2031517 h 2031516"/>
              <a:gd name="connsiteX6" fmla="*/ 114613 w 1146125"/>
              <a:gd name="connsiteY6" fmla="*/ 2031516 h 2031516"/>
              <a:gd name="connsiteX7" fmla="*/ 0 w 1146125"/>
              <a:gd name="connsiteY7" fmla="*/ 1916903 h 2031516"/>
              <a:gd name="connsiteX8" fmla="*/ 0 w 1146125"/>
              <a:gd name="connsiteY8" fmla="*/ 114613 h 203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2031516">
                <a:moveTo>
                  <a:pt x="0" y="114613"/>
                </a:moveTo>
                <a:cubicBezTo>
                  <a:pt x="0" y="51314"/>
                  <a:pt x="51314" y="0"/>
                  <a:pt x="114613" y="0"/>
                </a:cubicBezTo>
                <a:lnTo>
                  <a:pt x="1031513" y="0"/>
                </a:lnTo>
                <a:cubicBezTo>
                  <a:pt x="1094812" y="0"/>
                  <a:pt x="1146126" y="51314"/>
                  <a:pt x="1146126" y="114613"/>
                </a:cubicBezTo>
                <a:cubicBezTo>
                  <a:pt x="1146126" y="715377"/>
                  <a:pt x="1146125" y="1316140"/>
                  <a:pt x="1146125" y="1916904"/>
                </a:cubicBezTo>
                <a:cubicBezTo>
                  <a:pt x="1146125" y="1980203"/>
                  <a:pt x="1094811" y="2031517"/>
                  <a:pt x="1031512" y="2031517"/>
                </a:cubicBezTo>
                <a:lnTo>
                  <a:pt x="114613" y="2031516"/>
                </a:lnTo>
                <a:cubicBezTo>
                  <a:pt x="51314" y="2031516"/>
                  <a:pt x="0" y="1980202"/>
                  <a:pt x="0" y="1916903"/>
                </a:cubicBezTo>
                <a:lnTo>
                  <a:pt x="0" y="114613"/>
                </a:lnTo>
                <a:close/>
              </a:path>
            </a:pathLst>
          </a:custGeom>
          <a:solidFill>
            <a:srgbClr val="14022E">
              <a:alpha val="90000"/>
            </a:srgbClr>
          </a:solidFill>
          <a:ln w="19050" cap="flat" cmpd="sng" algn="ctr">
            <a:solidFill>
              <a:srgbClr val="CD2456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04689" tIns="104689" rIns="104689" bIns="104689" numCol="1" spcCol="1270" anchor="t" anchorCtr="0">
            <a:noAutofit/>
          </a:bodyPr>
          <a:lstStyle/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Concept exploration workshops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Technology utility panels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Concept cards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Scenario booklet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CONUSE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57150" marR="0" lvl="1" indent="0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640313F5-D7C9-2E0D-FCE2-F24611AC4158}"/>
              </a:ext>
            </a:extLst>
          </p:cNvPr>
          <p:cNvSpPr/>
          <p:nvPr/>
        </p:nvSpPr>
        <p:spPr>
          <a:xfrm>
            <a:off x="2224192" y="2141467"/>
            <a:ext cx="1146125" cy="2031516"/>
          </a:xfrm>
          <a:custGeom>
            <a:avLst/>
            <a:gdLst>
              <a:gd name="connsiteX0" fmla="*/ 0 w 1146125"/>
              <a:gd name="connsiteY0" fmla="*/ 114613 h 2031516"/>
              <a:gd name="connsiteX1" fmla="*/ 114613 w 1146125"/>
              <a:gd name="connsiteY1" fmla="*/ 0 h 2031516"/>
              <a:gd name="connsiteX2" fmla="*/ 1031513 w 1146125"/>
              <a:gd name="connsiteY2" fmla="*/ 0 h 2031516"/>
              <a:gd name="connsiteX3" fmla="*/ 1146126 w 1146125"/>
              <a:gd name="connsiteY3" fmla="*/ 114613 h 2031516"/>
              <a:gd name="connsiteX4" fmla="*/ 1146125 w 1146125"/>
              <a:gd name="connsiteY4" fmla="*/ 1916904 h 2031516"/>
              <a:gd name="connsiteX5" fmla="*/ 1031512 w 1146125"/>
              <a:gd name="connsiteY5" fmla="*/ 2031517 h 2031516"/>
              <a:gd name="connsiteX6" fmla="*/ 114613 w 1146125"/>
              <a:gd name="connsiteY6" fmla="*/ 2031516 h 2031516"/>
              <a:gd name="connsiteX7" fmla="*/ 0 w 1146125"/>
              <a:gd name="connsiteY7" fmla="*/ 1916903 h 2031516"/>
              <a:gd name="connsiteX8" fmla="*/ 0 w 1146125"/>
              <a:gd name="connsiteY8" fmla="*/ 114613 h 203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2031516">
                <a:moveTo>
                  <a:pt x="0" y="114613"/>
                </a:moveTo>
                <a:cubicBezTo>
                  <a:pt x="0" y="51314"/>
                  <a:pt x="51314" y="0"/>
                  <a:pt x="114613" y="0"/>
                </a:cubicBezTo>
                <a:lnTo>
                  <a:pt x="1031513" y="0"/>
                </a:lnTo>
                <a:cubicBezTo>
                  <a:pt x="1094812" y="0"/>
                  <a:pt x="1146126" y="51314"/>
                  <a:pt x="1146126" y="114613"/>
                </a:cubicBezTo>
                <a:cubicBezTo>
                  <a:pt x="1146126" y="715377"/>
                  <a:pt x="1146125" y="1316140"/>
                  <a:pt x="1146125" y="1916904"/>
                </a:cubicBezTo>
                <a:cubicBezTo>
                  <a:pt x="1146125" y="1980203"/>
                  <a:pt x="1094811" y="2031517"/>
                  <a:pt x="1031512" y="2031517"/>
                </a:cubicBezTo>
                <a:lnTo>
                  <a:pt x="114613" y="2031516"/>
                </a:lnTo>
                <a:cubicBezTo>
                  <a:pt x="51314" y="2031516"/>
                  <a:pt x="0" y="1980202"/>
                  <a:pt x="0" y="1916903"/>
                </a:cubicBezTo>
                <a:lnTo>
                  <a:pt x="0" y="114613"/>
                </a:lnTo>
                <a:close/>
              </a:path>
            </a:pathLst>
          </a:custGeom>
          <a:solidFill>
            <a:srgbClr val="14022E">
              <a:alpha val="90000"/>
            </a:srgbClr>
          </a:solidFill>
          <a:ln w="19050" cap="flat" cmpd="sng" algn="ctr">
            <a:solidFill>
              <a:srgbClr val="CD2456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04689" tIns="104689" rIns="104689" bIns="104689" numCol="1" spcCol="1270" anchor="t" anchorCtr="0">
            <a:noAutofit/>
          </a:bodyPr>
          <a:lstStyle/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 interface identification</a:t>
            </a:r>
          </a:p>
          <a:p>
            <a:pPr marL="92075" marR="0" lvl="1" indent="-92075" defTabSz="44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Benefits framework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Collaborative Dstl/industry approach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CAD17F0-C622-370C-09C6-090D12494679}"/>
              </a:ext>
            </a:extLst>
          </p:cNvPr>
          <p:cNvSpPr/>
          <p:nvPr/>
        </p:nvSpPr>
        <p:spPr>
          <a:xfrm>
            <a:off x="541766" y="2141467"/>
            <a:ext cx="1146125" cy="2031516"/>
          </a:xfrm>
          <a:custGeom>
            <a:avLst/>
            <a:gdLst>
              <a:gd name="connsiteX0" fmla="*/ 0 w 1146125"/>
              <a:gd name="connsiteY0" fmla="*/ 114613 h 2031516"/>
              <a:gd name="connsiteX1" fmla="*/ 114613 w 1146125"/>
              <a:gd name="connsiteY1" fmla="*/ 0 h 2031516"/>
              <a:gd name="connsiteX2" fmla="*/ 1031513 w 1146125"/>
              <a:gd name="connsiteY2" fmla="*/ 0 h 2031516"/>
              <a:gd name="connsiteX3" fmla="*/ 1146126 w 1146125"/>
              <a:gd name="connsiteY3" fmla="*/ 114613 h 2031516"/>
              <a:gd name="connsiteX4" fmla="*/ 1146125 w 1146125"/>
              <a:gd name="connsiteY4" fmla="*/ 1916904 h 2031516"/>
              <a:gd name="connsiteX5" fmla="*/ 1031512 w 1146125"/>
              <a:gd name="connsiteY5" fmla="*/ 2031517 h 2031516"/>
              <a:gd name="connsiteX6" fmla="*/ 114613 w 1146125"/>
              <a:gd name="connsiteY6" fmla="*/ 2031516 h 2031516"/>
              <a:gd name="connsiteX7" fmla="*/ 0 w 1146125"/>
              <a:gd name="connsiteY7" fmla="*/ 1916903 h 2031516"/>
              <a:gd name="connsiteX8" fmla="*/ 0 w 1146125"/>
              <a:gd name="connsiteY8" fmla="*/ 114613 h 203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2031516">
                <a:moveTo>
                  <a:pt x="0" y="114613"/>
                </a:moveTo>
                <a:cubicBezTo>
                  <a:pt x="0" y="51314"/>
                  <a:pt x="51314" y="0"/>
                  <a:pt x="114613" y="0"/>
                </a:cubicBezTo>
                <a:lnTo>
                  <a:pt x="1031513" y="0"/>
                </a:lnTo>
                <a:cubicBezTo>
                  <a:pt x="1094812" y="0"/>
                  <a:pt x="1146126" y="51314"/>
                  <a:pt x="1146126" y="114613"/>
                </a:cubicBezTo>
                <a:cubicBezTo>
                  <a:pt x="1146126" y="715377"/>
                  <a:pt x="1146125" y="1316140"/>
                  <a:pt x="1146125" y="1916904"/>
                </a:cubicBezTo>
                <a:cubicBezTo>
                  <a:pt x="1146125" y="1980203"/>
                  <a:pt x="1094811" y="2031517"/>
                  <a:pt x="1031512" y="2031517"/>
                </a:cubicBezTo>
                <a:lnTo>
                  <a:pt x="114613" y="2031516"/>
                </a:lnTo>
                <a:cubicBezTo>
                  <a:pt x="51314" y="2031516"/>
                  <a:pt x="0" y="1980202"/>
                  <a:pt x="0" y="1916903"/>
                </a:cubicBezTo>
                <a:lnTo>
                  <a:pt x="0" y="114613"/>
                </a:lnTo>
                <a:close/>
              </a:path>
            </a:pathLst>
          </a:custGeom>
          <a:solidFill>
            <a:srgbClr val="14022E">
              <a:alpha val="90000"/>
            </a:srgbClr>
          </a:solidFill>
          <a:ln w="19050" cap="flat" cmpd="sng" algn="ctr">
            <a:solidFill>
              <a:srgbClr val="CD2456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104689" tIns="104689" rIns="104689" bIns="104689" numCol="1" spcCol="1270" anchor="t" anchorCtr="0">
            <a:noAutofit/>
          </a:bodyPr>
          <a:lstStyle/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92075" marR="0" lvl="1" indent="-92075" defTabSz="4445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Technology filtering using a structured approach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13EB17-9A32-3789-3B6C-B2BF0DD62B95}"/>
              </a:ext>
            </a:extLst>
          </p:cNvPr>
          <p:cNvSpPr txBox="1"/>
          <p:nvPr/>
        </p:nvSpPr>
        <p:spPr>
          <a:xfrm>
            <a:off x="1532300" y="915566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accent1"/>
                </a:solidFill>
                <a:latin typeface="Arial" panose="020B0604020202020204"/>
              </a:rPr>
              <a:t>Operational Research involves five stages: 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EF7CD5D-64EA-ACC7-6601-A1CF26C6C561}"/>
              </a:ext>
            </a:extLst>
          </p:cNvPr>
          <p:cNvSpPr/>
          <p:nvPr/>
        </p:nvSpPr>
        <p:spPr>
          <a:xfrm>
            <a:off x="395536" y="1586418"/>
            <a:ext cx="1146125" cy="687675"/>
          </a:xfrm>
          <a:custGeom>
            <a:avLst/>
            <a:gdLst>
              <a:gd name="connsiteX0" fmla="*/ 0 w 1146125"/>
              <a:gd name="connsiteY0" fmla="*/ 68768 h 687675"/>
              <a:gd name="connsiteX1" fmla="*/ 68768 w 1146125"/>
              <a:gd name="connsiteY1" fmla="*/ 0 h 687675"/>
              <a:gd name="connsiteX2" fmla="*/ 1077358 w 1146125"/>
              <a:gd name="connsiteY2" fmla="*/ 0 h 687675"/>
              <a:gd name="connsiteX3" fmla="*/ 1146126 w 1146125"/>
              <a:gd name="connsiteY3" fmla="*/ 68768 h 687675"/>
              <a:gd name="connsiteX4" fmla="*/ 1146125 w 1146125"/>
              <a:gd name="connsiteY4" fmla="*/ 618908 h 687675"/>
              <a:gd name="connsiteX5" fmla="*/ 1077357 w 1146125"/>
              <a:gd name="connsiteY5" fmla="*/ 687676 h 687675"/>
              <a:gd name="connsiteX6" fmla="*/ 68768 w 1146125"/>
              <a:gd name="connsiteY6" fmla="*/ 687675 h 687675"/>
              <a:gd name="connsiteX7" fmla="*/ 0 w 1146125"/>
              <a:gd name="connsiteY7" fmla="*/ 618907 h 687675"/>
              <a:gd name="connsiteX8" fmla="*/ 0 w 1146125"/>
              <a:gd name="connsiteY8" fmla="*/ 68768 h 68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687675">
                <a:moveTo>
                  <a:pt x="0" y="68768"/>
                </a:moveTo>
                <a:cubicBezTo>
                  <a:pt x="0" y="30788"/>
                  <a:pt x="30788" y="0"/>
                  <a:pt x="68768" y="0"/>
                </a:cubicBezTo>
                <a:lnTo>
                  <a:pt x="1077358" y="0"/>
                </a:lnTo>
                <a:cubicBezTo>
                  <a:pt x="1115338" y="0"/>
                  <a:pt x="1146126" y="30788"/>
                  <a:pt x="1146126" y="68768"/>
                </a:cubicBezTo>
                <a:cubicBezTo>
                  <a:pt x="1146126" y="252148"/>
                  <a:pt x="1146125" y="435528"/>
                  <a:pt x="1146125" y="618908"/>
                </a:cubicBezTo>
                <a:cubicBezTo>
                  <a:pt x="1146125" y="656888"/>
                  <a:pt x="1115337" y="687676"/>
                  <a:pt x="1077357" y="687676"/>
                </a:cubicBezTo>
                <a:lnTo>
                  <a:pt x="68768" y="687675"/>
                </a:lnTo>
                <a:cubicBezTo>
                  <a:pt x="30788" y="687675"/>
                  <a:pt x="0" y="656887"/>
                  <a:pt x="0" y="618907"/>
                </a:cubicBezTo>
                <a:lnTo>
                  <a:pt x="0" y="68768"/>
                </a:lnTo>
                <a:close/>
              </a:path>
            </a:pathLst>
          </a:custGeom>
          <a:solidFill>
            <a:srgbClr val="CD2456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8232" tIns="78232" rIns="78232" bIns="271135" numCol="1" spcCol="1270" anchor="t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1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Technology down selection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1CE24CFB-7C0D-1A09-B2BD-8562C4670737}"/>
              </a:ext>
            </a:extLst>
          </p:cNvPr>
          <p:cNvSpPr/>
          <p:nvPr/>
        </p:nvSpPr>
        <p:spPr>
          <a:xfrm>
            <a:off x="1687891" y="1809876"/>
            <a:ext cx="286930" cy="285352"/>
          </a:xfrm>
          <a:custGeom>
            <a:avLst/>
            <a:gdLst>
              <a:gd name="connsiteX0" fmla="*/ 0 w 286930"/>
              <a:gd name="connsiteY0" fmla="*/ 57070 h 285352"/>
              <a:gd name="connsiteX1" fmla="*/ 144254 w 286930"/>
              <a:gd name="connsiteY1" fmla="*/ 57070 h 285352"/>
              <a:gd name="connsiteX2" fmla="*/ 144254 w 286930"/>
              <a:gd name="connsiteY2" fmla="*/ 0 h 285352"/>
              <a:gd name="connsiteX3" fmla="*/ 286930 w 286930"/>
              <a:gd name="connsiteY3" fmla="*/ 142676 h 285352"/>
              <a:gd name="connsiteX4" fmla="*/ 144254 w 286930"/>
              <a:gd name="connsiteY4" fmla="*/ 285352 h 285352"/>
              <a:gd name="connsiteX5" fmla="*/ 144254 w 286930"/>
              <a:gd name="connsiteY5" fmla="*/ 228282 h 285352"/>
              <a:gd name="connsiteX6" fmla="*/ 0 w 286930"/>
              <a:gd name="connsiteY6" fmla="*/ 228282 h 285352"/>
              <a:gd name="connsiteX7" fmla="*/ 0 w 286930"/>
              <a:gd name="connsiteY7" fmla="*/ 57070 h 28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6930" h="285352">
                <a:moveTo>
                  <a:pt x="0" y="57070"/>
                </a:moveTo>
                <a:lnTo>
                  <a:pt x="144254" y="57070"/>
                </a:lnTo>
                <a:lnTo>
                  <a:pt x="144254" y="0"/>
                </a:lnTo>
                <a:lnTo>
                  <a:pt x="286930" y="142676"/>
                </a:lnTo>
                <a:lnTo>
                  <a:pt x="144254" y="285352"/>
                </a:lnTo>
                <a:lnTo>
                  <a:pt x="144254" y="228282"/>
                </a:lnTo>
                <a:lnTo>
                  <a:pt x="0" y="228282"/>
                </a:lnTo>
                <a:lnTo>
                  <a:pt x="0" y="57070"/>
                </a:lnTo>
                <a:close/>
              </a:path>
            </a:pathLst>
          </a:custGeom>
          <a:solidFill>
            <a:srgbClr val="CD2456">
              <a:tint val="6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spcFirstLastPara="0" vert="horz" wrap="square" lIns="0" tIns="57070" rIns="85606" bIns="57070" numCol="1" spcCol="1270" anchor="ctr" anchorCtr="0">
            <a:noAutofit/>
          </a:bodyPr>
          <a:lstStyle/>
          <a:p>
            <a:pPr marL="0" marR="0" lvl="0" indent="0" algn="ctr" defTabSz="5778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302CF6C2-37E8-8522-3430-55D326951C17}"/>
              </a:ext>
            </a:extLst>
          </p:cNvPr>
          <p:cNvSpPr/>
          <p:nvPr/>
        </p:nvSpPr>
        <p:spPr>
          <a:xfrm>
            <a:off x="2083040" y="1586418"/>
            <a:ext cx="1146125" cy="687675"/>
          </a:xfrm>
          <a:custGeom>
            <a:avLst/>
            <a:gdLst>
              <a:gd name="connsiteX0" fmla="*/ 0 w 1146125"/>
              <a:gd name="connsiteY0" fmla="*/ 68768 h 687675"/>
              <a:gd name="connsiteX1" fmla="*/ 68768 w 1146125"/>
              <a:gd name="connsiteY1" fmla="*/ 0 h 687675"/>
              <a:gd name="connsiteX2" fmla="*/ 1077358 w 1146125"/>
              <a:gd name="connsiteY2" fmla="*/ 0 h 687675"/>
              <a:gd name="connsiteX3" fmla="*/ 1146126 w 1146125"/>
              <a:gd name="connsiteY3" fmla="*/ 68768 h 687675"/>
              <a:gd name="connsiteX4" fmla="*/ 1146125 w 1146125"/>
              <a:gd name="connsiteY4" fmla="*/ 618908 h 687675"/>
              <a:gd name="connsiteX5" fmla="*/ 1077357 w 1146125"/>
              <a:gd name="connsiteY5" fmla="*/ 687676 h 687675"/>
              <a:gd name="connsiteX6" fmla="*/ 68768 w 1146125"/>
              <a:gd name="connsiteY6" fmla="*/ 687675 h 687675"/>
              <a:gd name="connsiteX7" fmla="*/ 0 w 1146125"/>
              <a:gd name="connsiteY7" fmla="*/ 618907 h 687675"/>
              <a:gd name="connsiteX8" fmla="*/ 0 w 1146125"/>
              <a:gd name="connsiteY8" fmla="*/ 68768 h 68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687675">
                <a:moveTo>
                  <a:pt x="0" y="68768"/>
                </a:moveTo>
                <a:cubicBezTo>
                  <a:pt x="0" y="30788"/>
                  <a:pt x="30788" y="0"/>
                  <a:pt x="68768" y="0"/>
                </a:cubicBezTo>
                <a:lnTo>
                  <a:pt x="1077358" y="0"/>
                </a:lnTo>
                <a:cubicBezTo>
                  <a:pt x="1115338" y="0"/>
                  <a:pt x="1146126" y="30788"/>
                  <a:pt x="1146126" y="68768"/>
                </a:cubicBezTo>
                <a:cubicBezTo>
                  <a:pt x="1146126" y="252148"/>
                  <a:pt x="1146125" y="435528"/>
                  <a:pt x="1146125" y="618908"/>
                </a:cubicBezTo>
                <a:cubicBezTo>
                  <a:pt x="1146125" y="656888"/>
                  <a:pt x="1115337" y="687676"/>
                  <a:pt x="1077357" y="687676"/>
                </a:cubicBezTo>
                <a:lnTo>
                  <a:pt x="68768" y="687675"/>
                </a:lnTo>
                <a:cubicBezTo>
                  <a:pt x="30788" y="687675"/>
                  <a:pt x="0" y="656887"/>
                  <a:pt x="0" y="618907"/>
                </a:cubicBezTo>
                <a:lnTo>
                  <a:pt x="0" y="68768"/>
                </a:lnTo>
                <a:close/>
              </a:path>
            </a:pathLst>
          </a:custGeom>
          <a:solidFill>
            <a:srgbClr val="CD2456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8232" tIns="78232" rIns="78232" bIns="271135" numCol="1" spcCol="1270" anchor="t" anchorCtr="0">
            <a:noAutofit/>
          </a:bodyPr>
          <a:lstStyle/>
          <a:p>
            <a:pPr marL="0" marR="0" lvl="0" indent="0" algn="ctr" defTabSz="46672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2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6672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 method development</a:t>
            </a:r>
            <a:endParaRPr kumimoji="0" lang="en-GB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E3AE53CF-61CF-C736-E860-7C9C2D174CE8}"/>
              </a:ext>
            </a:extLst>
          </p:cNvPr>
          <p:cNvSpPr/>
          <p:nvPr/>
        </p:nvSpPr>
        <p:spPr>
          <a:xfrm rot="10294">
            <a:off x="3399054" y="1757017"/>
            <a:ext cx="320943" cy="285352"/>
          </a:xfrm>
          <a:custGeom>
            <a:avLst/>
            <a:gdLst>
              <a:gd name="connsiteX0" fmla="*/ 0 w 320943"/>
              <a:gd name="connsiteY0" fmla="*/ 57070 h 285352"/>
              <a:gd name="connsiteX1" fmla="*/ 178267 w 320943"/>
              <a:gd name="connsiteY1" fmla="*/ 57070 h 285352"/>
              <a:gd name="connsiteX2" fmla="*/ 178267 w 320943"/>
              <a:gd name="connsiteY2" fmla="*/ 0 h 285352"/>
              <a:gd name="connsiteX3" fmla="*/ 320943 w 320943"/>
              <a:gd name="connsiteY3" fmla="*/ 142676 h 285352"/>
              <a:gd name="connsiteX4" fmla="*/ 178267 w 320943"/>
              <a:gd name="connsiteY4" fmla="*/ 285352 h 285352"/>
              <a:gd name="connsiteX5" fmla="*/ 178267 w 320943"/>
              <a:gd name="connsiteY5" fmla="*/ 228282 h 285352"/>
              <a:gd name="connsiteX6" fmla="*/ 0 w 320943"/>
              <a:gd name="connsiteY6" fmla="*/ 228282 h 285352"/>
              <a:gd name="connsiteX7" fmla="*/ 0 w 320943"/>
              <a:gd name="connsiteY7" fmla="*/ 57070 h 28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943" h="285352">
                <a:moveTo>
                  <a:pt x="0" y="57070"/>
                </a:moveTo>
                <a:lnTo>
                  <a:pt x="178267" y="57070"/>
                </a:lnTo>
                <a:lnTo>
                  <a:pt x="178267" y="0"/>
                </a:lnTo>
                <a:lnTo>
                  <a:pt x="320943" y="142676"/>
                </a:lnTo>
                <a:lnTo>
                  <a:pt x="178267" y="285352"/>
                </a:lnTo>
                <a:lnTo>
                  <a:pt x="178267" y="228282"/>
                </a:lnTo>
                <a:lnTo>
                  <a:pt x="0" y="228282"/>
                </a:lnTo>
                <a:lnTo>
                  <a:pt x="0" y="57070"/>
                </a:lnTo>
                <a:close/>
              </a:path>
            </a:pathLst>
          </a:custGeom>
          <a:solidFill>
            <a:srgbClr val="CD2456">
              <a:tint val="6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spcFirstLastPara="0" vert="horz" wrap="square" lIns="-1" tIns="57070" rIns="85606" bIns="57069" numCol="1" spcCol="1270" anchor="ctr" anchorCtr="0">
            <a:noAutofit/>
          </a:bodyPr>
          <a:lstStyle/>
          <a:p>
            <a:pPr marL="0" marR="0" lvl="0" indent="0" algn="ctr" defTabSz="5778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35E53A8F-B37A-89A6-2EB6-1FC22FE3D65F}"/>
              </a:ext>
            </a:extLst>
          </p:cNvPr>
          <p:cNvSpPr/>
          <p:nvPr/>
        </p:nvSpPr>
        <p:spPr>
          <a:xfrm>
            <a:off x="3834716" y="1591663"/>
            <a:ext cx="1146125" cy="687675"/>
          </a:xfrm>
          <a:custGeom>
            <a:avLst/>
            <a:gdLst>
              <a:gd name="connsiteX0" fmla="*/ 0 w 1146125"/>
              <a:gd name="connsiteY0" fmla="*/ 68768 h 687675"/>
              <a:gd name="connsiteX1" fmla="*/ 68768 w 1146125"/>
              <a:gd name="connsiteY1" fmla="*/ 0 h 687675"/>
              <a:gd name="connsiteX2" fmla="*/ 1077358 w 1146125"/>
              <a:gd name="connsiteY2" fmla="*/ 0 h 687675"/>
              <a:gd name="connsiteX3" fmla="*/ 1146126 w 1146125"/>
              <a:gd name="connsiteY3" fmla="*/ 68768 h 687675"/>
              <a:gd name="connsiteX4" fmla="*/ 1146125 w 1146125"/>
              <a:gd name="connsiteY4" fmla="*/ 618908 h 687675"/>
              <a:gd name="connsiteX5" fmla="*/ 1077357 w 1146125"/>
              <a:gd name="connsiteY5" fmla="*/ 687676 h 687675"/>
              <a:gd name="connsiteX6" fmla="*/ 68768 w 1146125"/>
              <a:gd name="connsiteY6" fmla="*/ 687675 h 687675"/>
              <a:gd name="connsiteX7" fmla="*/ 0 w 1146125"/>
              <a:gd name="connsiteY7" fmla="*/ 618907 h 687675"/>
              <a:gd name="connsiteX8" fmla="*/ 0 w 1146125"/>
              <a:gd name="connsiteY8" fmla="*/ 68768 h 68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687675">
                <a:moveTo>
                  <a:pt x="0" y="68768"/>
                </a:moveTo>
                <a:cubicBezTo>
                  <a:pt x="0" y="30788"/>
                  <a:pt x="30788" y="0"/>
                  <a:pt x="68768" y="0"/>
                </a:cubicBezTo>
                <a:lnTo>
                  <a:pt x="1077358" y="0"/>
                </a:lnTo>
                <a:cubicBezTo>
                  <a:pt x="1115338" y="0"/>
                  <a:pt x="1146126" y="30788"/>
                  <a:pt x="1146126" y="68768"/>
                </a:cubicBezTo>
                <a:cubicBezTo>
                  <a:pt x="1146126" y="252148"/>
                  <a:pt x="1146125" y="435528"/>
                  <a:pt x="1146125" y="618908"/>
                </a:cubicBezTo>
                <a:cubicBezTo>
                  <a:pt x="1146125" y="656888"/>
                  <a:pt x="1115337" y="687676"/>
                  <a:pt x="1077357" y="687676"/>
                </a:cubicBezTo>
                <a:lnTo>
                  <a:pt x="68768" y="687675"/>
                </a:lnTo>
                <a:cubicBezTo>
                  <a:pt x="30788" y="687675"/>
                  <a:pt x="0" y="656887"/>
                  <a:pt x="0" y="618907"/>
                </a:cubicBezTo>
                <a:lnTo>
                  <a:pt x="0" y="68768"/>
                </a:lnTo>
                <a:close/>
              </a:path>
            </a:pathLst>
          </a:custGeom>
          <a:solidFill>
            <a:srgbClr val="CD2456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8232" tIns="78232" rIns="78232" bIns="271135" numCol="1" spcCol="1270" anchor="t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3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Concept boundaries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34984638-6773-6603-046F-29F135EA0F83}"/>
              </a:ext>
            </a:extLst>
          </p:cNvPr>
          <p:cNvSpPr/>
          <p:nvPr/>
        </p:nvSpPr>
        <p:spPr>
          <a:xfrm rot="21528516">
            <a:off x="5110220" y="1758684"/>
            <a:ext cx="267598" cy="285352"/>
          </a:xfrm>
          <a:custGeom>
            <a:avLst/>
            <a:gdLst>
              <a:gd name="connsiteX0" fmla="*/ 0 w 267598"/>
              <a:gd name="connsiteY0" fmla="*/ 57070 h 285352"/>
              <a:gd name="connsiteX1" fmla="*/ 133799 w 267598"/>
              <a:gd name="connsiteY1" fmla="*/ 57070 h 285352"/>
              <a:gd name="connsiteX2" fmla="*/ 133799 w 267598"/>
              <a:gd name="connsiteY2" fmla="*/ 0 h 285352"/>
              <a:gd name="connsiteX3" fmla="*/ 267598 w 267598"/>
              <a:gd name="connsiteY3" fmla="*/ 142676 h 285352"/>
              <a:gd name="connsiteX4" fmla="*/ 133799 w 267598"/>
              <a:gd name="connsiteY4" fmla="*/ 285352 h 285352"/>
              <a:gd name="connsiteX5" fmla="*/ 133799 w 267598"/>
              <a:gd name="connsiteY5" fmla="*/ 228282 h 285352"/>
              <a:gd name="connsiteX6" fmla="*/ 0 w 267598"/>
              <a:gd name="connsiteY6" fmla="*/ 228282 h 285352"/>
              <a:gd name="connsiteX7" fmla="*/ 0 w 267598"/>
              <a:gd name="connsiteY7" fmla="*/ 57070 h 28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598" h="285352">
                <a:moveTo>
                  <a:pt x="0" y="57070"/>
                </a:moveTo>
                <a:lnTo>
                  <a:pt x="133799" y="57070"/>
                </a:lnTo>
                <a:lnTo>
                  <a:pt x="133799" y="0"/>
                </a:lnTo>
                <a:lnTo>
                  <a:pt x="267598" y="142676"/>
                </a:lnTo>
                <a:lnTo>
                  <a:pt x="133799" y="285352"/>
                </a:lnTo>
                <a:lnTo>
                  <a:pt x="133799" y="228282"/>
                </a:lnTo>
                <a:lnTo>
                  <a:pt x="0" y="228282"/>
                </a:lnTo>
                <a:lnTo>
                  <a:pt x="0" y="57070"/>
                </a:lnTo>
                <a:close/>
              </a:path>
            </a:pathLst>
          </a:custGeom>
          <a:solidFill>
            <a:srgbClr val="CD2456">
              <a:tint val="6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spcFirstLastPara="0" vert="horz" wrap="square" lIns="0" tIns="57070" rIns="80278" bIns="57069" numCol="1" spcCol="1270" anchor="ctr" anchorCtr="0">
            <a:noAutofit/>
          </a:bodyPr>
          <a:lstStyle/>
          <a:p>
            <a:pPr marL="0" marR="0" lvl="0" indent="0" algn="ctr" defTabSz="5778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817EE294-3C58-6D7C-3651-DCA2C9B859DD}"/>
              </a:ext>
            </a:extLst>
          </p:cNvPr>
          <p:cNvSpPr/>
          <p:nvPr/>
        </p:nvSpPr>
        <p:spPr>
          <a:xfrm>
            <a:off x="5485635" y="1557330"/>
            <a:ext cx="1146125" cy="687675"/>
          </a:xfrm>
          <a:custGeom>
            <a:avLst/>
            <a:gdLst>
              <a:gd name="connsiteX0" fmla="*/ 0 w 1146125"/>
              <a:gd name="connsiteY0" fmla="*/ 68768 h 687675"/>
              <a:gd name="connsiteX1" fmla="*/ 68768 w 1146125"/>
              <a:gd name="connsiteY1" fmla="*/ 0 h 687675"/>
              <a:gd name="connsiteX2" fmla="*/ 1077358 w 1146125"/>
              <a:gd name="connsiteY2" fmla="*/ 0 h 687675"/>
              <a:gd name="connsiteX3" fmla="*/ 1146126 w 1146125"/>
              <a:gd name="connsiteY3" fmla="*/ 68768 h 687675"/>
              <a:gd name="connsiteX4" fmla="*/ 1146125 w 1146125"/>
              <a:gd name="connsiteY4" fmla="*/ 618908 h 687675"/>
              <a:gd name="connsiteX5" fmla="*/ 1077357 w 1146125"/>
              <a:gd name="connsiteY5" fmla="*/ 687676 h 687675"/>
              <a:gd name="connsiteX6" fmla="*/ 68768 w 1146125"/>
              <a:gd name="connsiteY6" fmla="*/ 687675 h 687675"/>
              <a:gd name="connsiteX7" fmla="*/ 0 w 1146125"/>
              <a:gd name="connsiteY7" fmla="*/ 618907 h 687675"/>
              <a:gd name="connsiteX8" fmla="*/ 0 w 1146125"/>
              <a:gd name="connsiteY8" fmla="*/ 68768 h 68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687675">
                <a:moveTo>
                  <a:pt x="0" y="68768"/>
                </a:moveTo>
                <a:cubicBezTo>
                  <a:pt x="0" y="30788"/>
                  <a:pt x="30788" y="0"/>
                  <a:pt x="68768" y="0"/>
                </a:cubicBezTo>
                <a:lnTo>
                  <a:pt x="1077358" y="0"/>
                </a:lnTo>
                <a:cubicBezTo>
                  <a:pt x="1115338" y="0"/>
                  <a:pt x="1146126" y="30788"/>
                  <a:pt x="1146126" y="68768"/>
                </a:cubicBezTo>
                <a:cubicBezTo>
                  <a:pt x="1146126" y="252148"/>
                  <a:pt x="1146125" y="435528"/>
                  <a:pt x="1146125" y="618908"/>
                </a:cubicBezTo>
                <a:cubicBezTo>
                  <a:pt x="1146125" y="656888"/>
                  <a:pt x="1115337" y="687676"/>
                  <a:pt x="1077357" y="687676"/>
                </a:cubicBezTo>
                <a:lnTo>
                  <a:pt x="68768" y="687675"/>
                </a:lnTo>
                <a:cubicBezTo>
                  <a:pt x="30788" y="687675"/>
                  <a:pt x="0" y="656887"/>
                  <a:pt x="0" y="618907"/>
                </a:cubicBezTo>
                <a:lnTo>
                  <a:pt x="0" y="68768"/>
                </a:lnTo>
                <a:close/>
              </a:path>
            </a:pathLst>
          </a:custGeom>
          <a:solidFill>
            <a:srgbClr val="CD2456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8232" tIns="78232" rIns="78232" bIns="271135" numCol="1" spcCol="1270" anchor="t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4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Low-level assessment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D32FA01F-D394-F031-6D22-C1CC971073F6}"/>
              </a:ext>
            </a:extLst>
          </p:cNvPr>
          <p:cNvSpPr/>
          <p:nvPr/>
        </p:nvSpPr>
        <p:spPr>
          <a:xfrm>
            <a:off x="6829193" y="1764537"/>
            <a:ext cx="298557" cy="285352"/>
          </a:xfrm>
          <a:custGeom>
            <a:avLst/>
            <a:gdLst>
              <a:gd name="connsiteX0" fmla="*/ 0 w 298557"/>
              <a:gd name="connsiteY0" fmla="*/ 57070 h 285352"/>
              <a:gd name="connsiteX1" fmla="*/ 155881 w 298557"/>
              <a:gd name="connsiteY1" fmla="*/ 57070 h 285352"/>
              <a:gd name="connsiteX2" fmla="*/ 155881 w 298557"/>
              <a:gd name="connsiteY2" fmla="*/ 0 h 285352"/>
              <a:gd name="connsiteX3" fmla="*/ 298557 w 298557"/>
              <a:gd name="connsiteY3" fmla="*/ 142676 h 285352"/>
              <a:gd name="connsiteX4" fmla="*/ 155881 w 298557"/>
              <a:gd name="connsiteY4" fmla="*/ 285352 h 285352"/>
              <a:gd name="connsiteX5" fmla="*/ 155881 w 298557"/>
              <a:gd name="connsiteY5" fmla="*/ 228282 h 285352"/>
              <a:gd name="connsiteX6" fmla="*/ 0 w 298557"/>
              <a:gd name="connsiteY6" fmla="*/ 228282 h 285352"/>
              <a:gd name="connsiteX7" fmla="*/ 0 w 298557"/>
              <a:gd name="connsiteY7" fmla="*/ 57070 h 28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557" h="285352">
                <a:moveTo>
                  <a:pt x="0" y="57070"/>
                </a:moveTo>
                <a:lnTo>
                  <a:pt x="155881" y="57070"/>
                </a:lnTo>
                <a:lnTo>
                  <a:pt x="155881" y="0"/>
                </a:lnTo>
                <a:lnTo>
                  <a:pt x="298557" y="142676"/>
                </a:lnTo>
                <a:lnTo>
                  <a:pt x="155881" y="285352"/>
                </a:lnTo>
                <a:lnTo>
                  <a:pt x="155881" y="228282"/>
                </a:lnTo>
                <a:lnTo>
                  <a:pt x="0" y="228282"/>
                </a:lnTo>
                <a:lnTo>
                  <a:pt x="0" y="57070"/>
                </a:lnTo>
                <a:close/>
              </a:path>
            </a:pathLst>
          </a:custGeom>
          <a:solidFill>
            <a:srgbClr val="CD2456">
              <a:tint val="6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 spcFirstLastPara="0" vert="horz" wrap="square" lIns="0" tIns="57070" rIns="85606" bIns="57070" numCol="1" spcCol="1270" anchor="ctr" anchorCtr="0">
            <a:noAutofit/>
          </a:bodyPr>
          <a:lstStyle/>
          <a:p>
            <a:pPr marL="0" marR="0" lvl="0" indent="0" algn="ctr" defTabSz="5778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652D59CA-41E1-73CC-389E-DA35AD0447F2}"/>
              </a:ext>
            </a:extLst>
          </p:cNvPr>
          <p:cNvSpPr/>
          <p:nvPr/>
        </p:nvSpPr>
        <p:spPr>
          <a:xfrm>
            <a:off x="7195076" y="1557330"/>
            <a:ext cx="1146125" cy="687675"/>
          </a:xfrm>
          <a:custGeom>
            <a:avLst/>
            <a:gdLst>
              <a:gd name="connsiteX0" fmla="*/ 0 w 1146125"/>
              <a:gd name="connsiteY0" fmla="*/ 68768 h 687675"/>
              <a:gd name="connsiteX1" fmla="*/ 68768 w 1146125"/>
              <a:gd name="connsiteY1" fmla="*/ 0 h 687675"/>
              <a:gd name="connsiteX2" fmla="*/ 1077358 w 1146125"/>
              <a:gd name="connsiteY2" fmla="*/ 0 h 687675"/>
              <a:gd name="connsiteX3" fmla="*/ 1146126 w 1146125"/>
              <a:gd name="connsiteY3" fmla="*/ 68768 h 687675"/>
              <a:gd name="connsiteX4" fmla="*/ 1146125 w 1146125"/>
              <a:gd name="connsiteY4" fmla="*/ 618908 h 687675"/>
              <a:gd name="connsiteX5" fmla="*/ 1077357 w 1146125"/>
              <a:gd name="connsiteY5" fmla="*/ 687676 h 687675"/>
              <a:gd name="connsiteX6" fmla="*/ 68768 w 1146125"/>
              <a:gd name="connsiteY6" fmla="*/ 687675 h 687675"/>
              <a:gd name="connsiteX7" fmla="*/ 0 w 1146125"/>
              <a:gd name="connsiteY7" fmla="*/ 618907 h 687675"/>
              <a:gd name="connsiteX8" fmla="*/ 0 w 1146125"/>
              <a:gd name="connsiteY8" fmla="*/ 68768 h 68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125" h="687675">
                <a:moveTo>
                  <a:pt x="0" y="68768"/>
                </a:moveTo>
                <a:cubicBezTo>
                  <a:pt x="0" y="30788"/>
                  <a:pt x="30788" y="0"/>
                  <a:pt x="68768" y="0"/>
                </a:cubicBezTo>
                <a:lnTo>
                  <a:pt x="1077358" y="0"/>
                </a:lnTo>
                <a:cubicBezTo>
                  <a:pt x="1115338" y="0"/>
                  <a:pt x="1146126" y="30788"/>
                  <a:pt x="1146126" y="68768"/>
                </a:cubicBezTo>
                <a:cubicBezTo>
                  <a:pt x="1146126" y="252148"/>
                  <a:pt x="1146125" y="435528"/>
                  <a:pt x="1146125" y="618908"/>
                </a:cubicBezTo>
                <a:cubicBezTo>
                  <a:pt x="1146125" y="656888"/>
                  <a:pt x="1115337" y="687676"/>
                  <a:pt x="1077357" y="687676"/>
                </a:cubicBezTo>
                <a:lnTo>
                  <a:pt x="68768" y="687675"/>
                </a:lnTo>
                <a:cubicBezTo>
                  <a:pt x="30788" y="687675"/>
                  <a:pt x="0" y="656887"/>
                  <a:pt x="0" y="618907"/>
                </a:cubicBezTo>
                <a:lnTo>
                  <a:pt x="0" y="68768"/>
                </a:lnTo>
                <a:close/>
              </a:path>
            </a:pathLst>
          </a:custGeom>
          <a:solidFill>
            <a:srgbClr val="CD2456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8232" tIns="78232" rIns="78232" bIns="271135" numCol="1" spcCol="1270" anchor="t" anchorCtr="0">
            <a:noAutofit/>
          </a:bodyPr>
          <a:lstStyle/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 5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48895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High-level assessment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302D2C-8837-B0DE-D2B5-E55CC0AD2D91}"/>
              </a:ext>
            </a:extLst>
          </p:cNvPr>
          <p:cNvSpPr txBox="1"/>
          <p:nvPr/>
        </p:nvSpPr>
        <p:spPr>
          <a:xfrm>
            <a:off x="36256" y="4876586"/>
            <a:ext cx="96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DSTL/CP170200</a:t>
            </a:r>
          </a:p>
        </p:txBody>
      </p:sp>
    </p:spTree>
    <p:extLst>
      <p:ext uri="{BB962C8B-B14F-4D97-AF65-F5344CB8AC3E}">
        <p14:creationId xmlns:p14="http://schemas.microsoft.com/office/powerpoint/2010/main" val="25030317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Master PowerPoint Template">
      <a:dk1>
        <a:srgbClr val="000000"/>
      </a:dk1>
      <a:lt1>
        <a:sysClr val="window" lastClr="FFFFFF"/>
      </a:lt1>
      <a:dk2>
        <a:srgbClr val="14022E"/>
      </a:dk2>
      <a:lt2>
        <a:srgbClr val="FFFFFF"/>
      </a:lt2>
      <a:accent1>
        <a:srgbClr val="CD2456"/>
      </a:accent1>
      <a:accent2>
        <a:srgbClr val="36BCEE"/>
      </a:accent2>
      <a:accent3>
        <a:srgbClr val="7B67A8"/>
      </a:accent3>
      <a:accent4>
        <a:srgbClr val="2EB5B2"/>
      </a:accent4>
      <a:accent5>
        <a:srgbClr val="EF7835"/>
      </a:accent5>
      <a:accent6>
        <a:srgbClr val="FDDD3E"/>
      </a:accent6>
      <a:hlink>
        <a:srgbClr val="0092CF"/>
      </a:hlink>
      <a:folHlink>
        <a:srgbClr val="7379B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285750" indent="-285750">
          <a:buClr>
            <a:schemeClr val="accent1"/>
          </a:buClr>
          <a:buSzPct val="110000"/>
          <a:buFont typeface="Wingdings" panose="05000000000000000000" pitchFamily="2" charset="2"/>
          <a:buChar char="§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tl PowerPoint Template_1.4.pptx" id="{81E855DC-C804-4C5A-90C9-43FE85A8B9ED}" vid="{BB49216F-53C5-43E1-B023-0CA428DF1A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61E5B231530A4EA744FFA60C139F4A" ma:contentTypeVersion="1" ma:contentTypeDescription="Create a new document." ma:contentTypeScope="" ma:versionID="a4efe0a812ad387b22bee5409bc4ee9c">
  <xsd:schema xmlns:xsd="http://www.w3.org/2001/XMLSchema" xmlns:xs="http://www.w3.org/2001/XMLSchema" xmlns:p="http://schemas.microsoft.com/office/2006/metadata/properties" xmlns:ns1="http://schemas.microsoft.com/sharepoint/v3" xmlns:ns2="e45fef5f-20ce-4a01-844f-e62606f21384" targetNamespace="http://schemas.microsoft.com/office/2006/metadata/properties" ma:root="true" ma:fieldsID="80ede0743e0cb841f6e543234c7e0e55" ns1:_="" ns2:_="">
    <xsd:import namespace="http://schemas.microsoft.com/sharepoint/v3"/>
    <xsd:import namespace="e45fef5f-20ce-4a01-844f-e62606f2138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5fef5f-20ce-4a01-844f-e62606f21384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BDAA9966015A40A7AE0B1B930734A5" ma:contentTypeVersion="12" ma:contentTypeDescription="Create a new document." ma:contentTypeScope="" ma:versionID="2fea262209260d9774bc70faf27d5ff4">
  <xsd:schema xmlns:xsd="http://www.w3.org/2001/XMLSchema" xmlns:xs="http://www.w3.org/2001/XMLSchema" xmlns:p="http://schemas.microsoft.com/office/2006/metadata/properties" xmlns:ns2="75d711a5-081b-44f6-bcc7-b80b0c14e289" xmlns:ns3="79fbb198-cc22-4351-a8bc-d29029e2dfd3" targetNamespace="http://schemas.microsoft.com/office/2006/metadata/properties" ma:root="true" ma:fieldsID="836f45f227caa7fd056ff361fa66c7df" ns2:_="" ns3:_="">
    <xsd:import namespace="75d711a5-081b-44f6-bcc7-b80b0c14e289"/>
    <xsd:import namespace="79fbb198-cc22-4351-a8bc-d29029e2df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Categories0" minOccurs="0"/>
                <xsd:element ref="ns2:Other_x003f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d711a5-081b-44f6-bcc7-b80b0c14e2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a6db2ca-7152-4b93-a332-f277b680db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Categories0" ma:index="18" nillable="true" ma:displayName="Categories" ma:format="Dropdown" ma:internalName="Categories0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Innovation (Keep the same)"/>
                    <xsd:enumeration value="Impact"/>
                    <xsd:enumeration value="Multi-Discipline"/>
                    <xsd:enumeration value="Ties to OR Society Work/ISMOR"/>
                    <xsd:enumeration value="Other"/>
                  </xsd:restriction>
                </xsd:simpleType>
              </xsd:element>
            </xsd:sequence>
          </xsd:extension>
        </xsd:complexContent>
      </xsd:complexType>
    </xsd:element>
    <xsd:element name="Other_x003f_" ma:index="19" nillable="true" ma:displayName="Other?" ma:internalName="Other_x003f_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fbb198-cc22-4351-a8bc-d29029e2dfd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485065c-0118-4a44-8dc6-f7507f60a6da}" ma:internalName="TaxCatchAll" ma:showField="CatchAllData" ma:web="79fbb198-cc22-4351-a8bc-d29029e2df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d711a5-081b-44f6-bcc7-b80b0c14e289">
      <Terms xmlns="http://schemas.microsoft.com/office/infopath/2007/PartnerControls"/>
    </lcf76f155ced4ddcb4097134ff3c332f>
    <TaxCatchAll xmlns="79fbb198-cc22-4351-a8bc-d29029e2dfd3" xsi:nil="true"/>
    <Categories0 xmlns="75d711a5-081b-44f6-bcc7-b80b0c14e289"/>
    <Other_x003f_ xmlns="75d711a5-081b-44f6-bcc7-b80b0c14e289" xsi:nil="true"/>
  </documentManagement>
</p:properties>
</file>

<file path=customXml/itemProps1.xml><?xml version="1.0" encoding="utf-8"?>
<ds:datastoreItem xmlns:ds="http://schemas.openxmlformats.org/officeDocument/2006/customXml" ds:itemID="{17ADCBDF-311A-4E52-B6E6-DC40F26B2E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45fef5f-20ce-4a01-844f-e62606f213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3A1156-0767-485D-AE32-7BABD3E376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249577-DBFA-4795-BAD3-912ED66A4CC7}"/>
</file>

<file path=customXml/itemProps4.xml><?xml version="1.0" encoding="utf-8"?>
<ds:datastoreItem xmlns:ds="http://schemas.openxmlformats.org/officeDocument/2006/customXml" ds:itemID="{7F7EDCB0-008E-401E-B872-986C9240FAA5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e45fef5f-20ce-4a01-844f-e62606f21384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Dstl PowerPoint Template_1.4</Template>
  <TotalTime>878</TotalTime>
  <Words>1493</Words>
  <Application>Microsoft Office PowerPoint</Application>
  <PresentationFormat>On-screen Show (16:9)</PresentationFormat>
  <Paragraphs>392</Paragraphs>
  <Slides>20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-apple-system</vt:lpstr>
      <vt:lpstr>Arial</vt:lpstr>
      <vt:lpstr>Calibri</vt:lpstr>
      <vt:lpstr>Lato</vt:lpstr>
      <vt:lpstr>Symbol</vt:lpstr>
      <vt:lpstr>Times New Roman</vt:lpstr>
      <vt:lpstr>Wingdings</vt:lpstr>
      <vt:lpstr>Custom Design</vt:lpstr>
      <vt:lpstr>Conducting OR in the early stages of technology development The Bright Corvus Approach</vt:lpstr>
      <vt:lpstr>CONTENT</vt:lpstr>
      <vt:lpstr>BRIGHT CORVUS OVERVIEW</vt:lpstr>
      <vt:lpstr>AN ENTERPRISE APPROACH</vt:lpstr>
      <vt:lpstr>THE OR EXPERIMENT</vt:lpstr>
      <vt:lpstr>WHY LOOK AT UTILITY SO EARLY?</vt:lpstr>
      <vt:lpstr>THE TASK</vt:lpstr>
      <vt:lpstr>OR TO ASSESS MILITARY UTILITY</vt:lpstr>
      <vt:lpstr>THE APPROACH</vt:lpstr>
      <vt:lpstr>THE APPROACH</vt:lpstr>
      <vt:lpstr>ASSESSMENT METHODS</vt:lpstr>
      <vt:lpstr>OR METHOD DEVELOPMENT</vt:lpstr>
      <vt:lpstr>CONCEPT BOUNDARIES</vt:lpstr>
      <vt:lpstr>TECHNOLOGY ASSESSMENT</vt:lpstr>
      <vt:lpstr>MISSION LEVEL SIMULATION MODELLING (MACE)</vt:lpstr>
      <vt:lpstr>PRIORITISATION</vt:lpstr>
      <vt:lpstr>REFLECTIONS</vt:lpstr>
      <vt:lpstr>THE APPROACH - REMINDER</vt:lpstr>
      <vt:lpstr>Any Questions</vt:lpstr>
      <vt:lpstr>PowerPoint Presentation</vt:lpstr>
    </vt:vector>
  </TitlesOfParts>
  <Company>Dstl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Conducting OR in the early stages of technology development The Bright Corvus Approach</dc:title>
  <dc:creator>Barlow Becky</dc:creator>
  <cp:lastModifiedBy>Barlow Becky</cp:lastModifiedBy>
  <cp:revision>26</cp:revision>
  <cp:lastPrinted>2019-07-09T10:44:40Z</cp:lastPrinted>
  <dcterms:created xsi:type="dcterms:W3CDTF">2025-06-26T14:51:13Z</dcterms:created>
  <dcterms:modified xsi:type="dcterms:W3CDTF">2025-07-03T23:04:34Z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0x010100ABBDAA9966015A40A7AE0B1B930734A5</vt:lpwstr>
  </property>
  <property fmtid="{D5CDD505-2E9C-101B-9397-08002B2CF9AE}" pid="3" name="_dlc_DocIdItemGuid">
    <vt:lpwstr>5f2c302a-6fb2-4683-9a10-124abc0f9280</vt:lpwstr>
  </property>
  <property fmtid="{D5CDD505-2E9C-101B-9397-08002B2CF9AE}" pid="4" name="MSIP_Label_b0140c2a-7195-4538-b29d-0802498180ca_Enabled">
    <vt:lpwstr>true</vt:lpwstr>
  </property>
  <property fmtid="{D5CDD505-2E9C-101B-9397-08002B2CF9AE}" pid="5" name="MSIP_Label_b0140c2a-7195-4538-b29d-0802498180ca_SetDate">
    <vt:lpwstr>2025-06-16T10:49:07Z</vt:lpwstr>
  </property>
  <property fmtid="{D5CDD505-2E9C-101B-9397-08002B2CF9AE}" pid="6" name="MSIP_Label_b0140c2a-7195-4538-b29d-0802498180ca_Method">
    <vt:lpwstr>Privileged</vt:lpwstr>
  </property>
  <property fmtid="{D5CDD505-2E9C-101B-9397-08002B2CF9AE}" pid="7" name="MSIP_Label_b0140c2a-7195-4538-b29d-0802498180ca_Name">
    <vt:lpwstr>O</vt:lpwstr>
  </property>
  <property fmtid="{D5CDD505-2E9C-101B-9397-08002B2CF9AE}" pid="8" name="MSIP_Label_b0140c2a-7195-4538-b29d-0802498180ca_SiteId">
    <vt:lpwstr>46c7b800-8aa6-4143-a299-3de8679a6ef7</vt:lpwstr>
  </property>
  <property fmtid="{D5CDD505-2E9C-101B-9397-08002B2CF9AE}" pid="9" name="MSIP_Label_b0140c2a-7195-4538-b29d-0802498180ca_ActionId">
    <vt:lpwstr>d41e169c-fd7b-4453-bf96-10c85b4051f2</vt:lpwstr>
  </property>
  <property fmtid="{D5CDD505-2E9C-101B-9397-08002B2CF9AE}" pid="10" name="MSIP_Label_b0140c2a-7195-4538-b29d-0802498180ca_ContentBits">
    <vt:lpwstr>0</vt:lpwstr>
  </property>
</Properties>
</file>